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4" d="100"/>
          <a:sy n="84" d="100"/>
        </p:scale>
        <p:origin x="-1402" y="-6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8B9EF18A-1EE4-406B-AD77-783408881260}" type="datetimeFigureOut">
              <a:rPr lang="ru-RU" smtClean="0"/>
              <a:t>18.11.2021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C5B7AB1-3E1F-4D87-B3AA-AD098DDACAE1}"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8B9EF18A-1EE4-406B-AD77-783408881260}" type="datetimeFigureOut">
              <a:rPr lang="ru-RU" smtClean="0"/>
              <a:t>18.11.2021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C5B7AB1-3E1F-4D87-B3AA-AD098DDACAE1}" type="slidenum">
              <a:rPr lang="ru-RU" smtClean="0"/>
              <a:t>‹#›</a:t>
            </a:fld>
            <a:endParaRPr lang="ru-RU"/>
          </a:p>
        </p:txBody>
      </p:sp>
      <p:sp>
        <p:nvSpPr>
          <p:cNvPr id="7" name="Title 6"/>
          <p:cNvSpPr>
            <a:spLocks noGrp="1"/>
          </p:cNvSpPr>
          <p:nvPr>
            <p:ph type="title"/>
          </p:nvPr>
        </p:nvSpPr>
        <p:spPr/>
        <p:txBody>
          <a:bodyPr/>
          <a:lstStyle/>
          <a:p>
            <a:r>
              <a:rPr lang="ru-RU" smtClean="0"/>
              <a:t>Образец заголовка</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8B9EF18A-1EE4-406B-AD77-783408881260}" type="datetimeFigureOut">
              <a:rPr lang="ru-RU" smtClean="0"/>
              <a:t>18.11.2021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C5B7AB1-3E1F-4D87-B3AA-AD098DDACAE1}"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fld id="{8B9EF18A-1EE4-406B-AD77-783408881260}" type="datetimeFigureOut">
              <a:rPr lang="ru-RU" smtClean="0"/>
              <a:t>18.11.2021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C5B7AB1-3E1F-4D87-B3AA-AD098DDACAE1}" type="slidenum">
              <a:rPr lang="ru-RU" smtClean="0"/>
              <a:t>‹#›</a:t>
            </a:fld>
            <a:endParaRPr lang="ru-RU"/>
          </a:p>
        </p:txBody>
      </p:sp>
      <p:sp>
        <p:nvSpPr>
          <p:cNvPr id="9" name="Content Placeholder 8"/>
          <p:cNvSpPr>
            <a:spLocks noGrp="1"/>
          </p:cNvSpPr>
          <p:nvPr>
            <p:ph sz="quarter" idx="13"/>
          </p:nvPr>
        </p:nvSpPr>
        <p:spPr>
          <a:xfrm>
            <a:off x="676655"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8B9EF18A-1EE4-406B-AD77-783408881260}" type="datetimeFigureOut">
              <a:rPr lang="ru-RU" smtClean="0"/>
              <a:t>18.11.2021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2C5B7AB1-3E1F-4D87-B3AA-AD098DDACAE1}"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8B9EF18A-1EE4-406B-AD77-783408881260}" type="datetimeFigureOut">
              <a:rPr lang="ru-RU" smtClean="0"/>
              <a:t>18.11.2021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2C5B7AB1-3E1F-4D87-B3AA-AD098DDACAE1}"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8B9EF18A-1EE4-406B-AD77-783408881260}" type="datetimeFigureOut">
              <a:rPr lang="ru-RU" smtClean="0"/>
              <a:t>18.11.2021</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2C5B7AB1-3E1F-4D87-B3AA-AD098DDACAE1}"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8B9EF18A-1EE4-406B-AD77-783408881260}" type="datetimeFigureOut">
              <a:rPr lang="ru-RU" smtClean="0"/>
              <a:t>18.11.2021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C5B7AB1-3E1F-4D87-B3AA-AD098DDACAE1}" type="slidenum">
              <a:rPr lang="ru-RU" smtClean="0"/>
              <a:t>‹#›</a:t>
            </a:fld>
            <a:endParaRPr lang="ru-RU"/>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8B9EF18A-1EE4-406B-AD77-783408881260}" type="datetimeFigureOut">
              <a:rPr lang="ru-RU" smtClean="0"/>
              <a:t>18.11.2021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C5B7AB1-3E1F-4D87-B3AA-AD098DDACAE1}" type="slidenum">
              <a:rPr lang="ru-RU" smtClean="0"/>
              <a:t>‹#›</a:t>
            </a:fld>
            <a:endParaRPr lang="ru-RU"/>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8B9EF18A-1EE4-406B-AD77-783408881260}" type="datetimeFigureOut">
              <a:rPr lang="ru-RU" smtClean="0"/>
              <a:t>18.11.2021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C5B7AB1-3E1F-4D87-B3AA-AD098DDACAE1}"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8B9EF18A-1EE4-406B-AD77-783408881260}" type="datetimeFigureOut">
              <a:rPr lang="ru-RU" smtClean="0"/>
              <a:t>18.11.2021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C5B7AB1-3E1F-4D87-B3AA-AD098DDACAE1}" type="slidenum">
              <a:rPr lang="ru-RU" smtClean="0"/>
              <a:t>‹#›</a:t>
            </a:fld>
            <a:endParaRPr lang="ru-RU"/>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8B9EF18A-1EE4-406B-AD77-783408881260}" type="datetimeFigureOut">
              <a:rPr lang="ru-RU" smtClean="0"/>
              <a:t>18.11.2021</a:t>
            </a:fld>
            <a:endParaRPr lang="ru-RU"/>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ru-RU"/>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2C5B7AB1-3E1F-4D87-B3AA-AD098DDACAE1}" type="slidenum">
              <a:rPr lang="ru-RU" smtClean="0"/>
              <a:t>‹#›</a:t>
            </a:fld>
            <a:endParaRPr lang="ru-RU"/>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b="1" i="1" u="sng" dirty="0">
                <a:solidFill>
                  <a:srgbClr val="FF0000"/>
                </a:solidFill>
              </a:rPr>
              <a:t>Д</a:t>
            </a:r>
            <a:r>
              <a:rPr lang="kk-KZ" b="1" i="1" u="sng" dirty="0">
                <a:solidFill>
                  <a:srgbClr val="FF0000"/>
                </a:solidFill>
              </a:rPr>
              <a:t>әріс 3</a:t>
            </a:r>
            <a:r>
              <a:rPr lang="ru-RU" dirty="0">
                <a:solidFill>
                  <a:srgbClr val="FF0000"/>
                </a:solidFill>
              </a:rPr>
              <a:t/>
            </a:r>
            <a:br>
              <a:rPr lang="ru-RU" dirty="0">
                <a:solidFill>
                  <a:srgbClr val="FF0000"/>
                </a:solidFill>
              </a:rPr>
            </a:br>
            <a:endParaRPr lang="ru-RU" dirty="0">
              <a:solidFill>
                <a:srgbClr val="FF0000"/>
              </a:solidFill>
            </a:endParaRPr>
          </a:p>
        </p:txBody>
      </p:sp>
      <p:sp>
        <p:nvSpPr>
          <p:cNvPr id="3" name="Подзаголовок 2"/>
          <p:cNvSpPr>
            <a:spLocks noGrp="1"/>
          </p:cNvSpPr>
          <p:nvPr>
            <p:ph type="subTitle" idx="1"/>
          </p:nvPr>
        </p:nvSpPr>
        <p:spPr/>
        <p:txBody>
          <a:bodyPr/>
          <a:lstStyle/>
          <a:p>
            <a:r>
              <a:rPr lang="kk-KZ" dirty="0" smtClean="0">
                <a:solidFill>
                  <a:schemeClr val="tx1"/>
                </a:solidFill>
              </a:rPr>
              <a:t>тақырыбы:</a:t>
            </a:r>
            <a:r>
              <a:rPr lang="ru-RU" b="1" i="1" u="sng" dirty="0" err="1">
                <a:solidFill>
                  <a:schemeClr val="tx1"/>
                </a:solidFill>
              </a:rPr>
              <a:t>Мүлік</a:t>
            </a:r>
            <a:r>
              <a:rPr lang="ru-RU" b="1" i="1" u="sng" dirty="0">
                <a:solidFill>
                  <a:schemeClr val="tx1"/>
                </a:solidFill>
              </a:rPr>
              <a:t> пен </a:t>
            </a:r>
            <a:r>
              <a:rPr lang="ru-RU" b="1" i="1" u="sng" dirty="0" err="1">
                <a:solidFill>
                  <a:schemeClr val="tx1"/>
                </a:solidFill>
              </a:rPr>
              <a:t>активтер</a:t>
            </a:r>
            <a:r>
              <a:rPr lang="ru-RU" b="1" i="1" u="sng" dirty="0">
                <a:solidFill>
                  <a:schemeClr val="tx1"/>
                </a:solidFill>
              </a:rPr>
              <a:t> </a:t>
            </a:r>
            <a:r>
              <a:rPr lang="ru-RU" b="1" i="1" u="sng" dirty="0" err="1">
                <a:solidFill>
                  <a:schemeClr val="tx1"/>
                </a:solidFill>
              </a:rPr>
              <a:t>құнының</a:t>
            </a:r>
            <a:r>
              <a:rPr lang="ru-RU" b="1" i="1" u="sng" dirty="0">
                <a:solidFill>
                  <a:schemeClr val="tx1"/>
                </a:solidFill>
              </a:rPr>
              <a:t> </a:t>
            </a:r>
            <a:r>
              <a:rPr lang="ru-RU" b="1" i="1" u="sng" dirty="0" err="1">
                <a:solidFill>
                  <a:schemeClr val="tx1"/>
                </a:solidFill>
              </a:rPr>
              <a:t>түрлері</a:t>
            </a:r>
            <a:endParaRPr lang="ru-RU" dirty="0">
              <a:solidFill>
                <a:schemeClr val="tx1"/>
              </a:solidFill>
            </a:endParaRPr>
          </a:p>
          <a:p>
            <a:endParaRPr lang="ru-RU" dirty="0"/>
          </a:p>
        </p:txBody>
      </p:sp>
    </p:spTree>
    <p:extLst>
      <p:ext uri="{BB962C8B-B14F-4D97-AF65-F5344CB8AC3E}">
        <p14:creationId xmlns:p14="http://schemas.microsoft.com/office/powerpoint/2010/main" val="5896280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0" indent="0">
              <a:buNone/>
            </a:pPr>
            <a:r>
              <a:rPr lang="kk-KZ" b="1" i="1" dirty="0">
                <a:latin typeface="Times New Roman" panose="02020603050405020304" pitchFamily="18" charset="0"/>
                <a:cs typeface="Times New Roman" panose="02020603050405020304" pitchFamily="18" charset="0"/>
              </a:rPr>
              <a:t>1 сұрақ:Бағалау стандарттары </a:t>
            </a:r>
            <a:endParaRPr lang="ru-RU" b="1" i="1" dirty="0">
              <a:latin typeface="Times New Roman" panose="02020603050405020304" pitchFamily="18" charset="0"/>
              <a:cs typeface="Times New Roman" panose="02020603050405020304" pitchFamily="18" charset="0"/>
            </a:endParaRPr>
          </a:p>
          <a:p>
            <a:pPr marL="0" indent="0">
              <a:buNone/>
            </a:pPr>
            <a:r>
              <a:rPr lang="kk-KZ" b="1" i="1" dirty="0">
                <a:latin typeface="Times New Roman" panose="02020603050405020304" pitchFamily="18" charset="0"/>
                <a:cs typeface="Times New Roman" panose="02020603050405020304" pitchFamily="18" charset="0"/>
              </a:rPr>
              <a:t>2 сұрақ: Құн түрлері </a:t>
            </a:r>
            <a:endParaRPr lang="ru-RU" b="1" i="1" dirty="0">
              <a:latin typeface="Times New Roman" panose="02020603050405020304" pitchFamily="18" charset="0"/>
              <a:cs typeface="Times New Roman" panose="02020603050405020304" pitchFamily="18" charset="0"/>
            </a:endParaRPr>
          </a:p>
          <a:p>
            <a:pPr marL="0" indent="0">
              <a:buNone/>
            </a:pPr>
            <a:r>
              <a:rPr lang="kk-KZ" b="1" i="1" dirty="0">
                <a:latin typeface="Times New Roman" panose="02020603050405020304" pitchFamily="18" charset="0"/>
                <a:cs typeface="Times New Roman" panose="02020603050405020304" pitchFamily="18" charset="0"/>
              </a:rPr>
              <a:t>3 сұрақ: Активтің бастапқы құнын есептеу мысалы</a:t>
            </a:r>
            <a:endParaRPr lang="ru-RU" b="1" i="1" dirty="0">
              <a:latin typeface="Times New Roman" panose="02020603050405020304" pitchFamily="18" charset="0"/>
              <a:cs typeface="Times New Roman" panose="02020603050405020304" pitchFamily="18" charset="0"/>
            </a:endParaRPr>
          </a:p>
          <a:p>
            <a:endParaRPr lang="ru-RU" b="1" i="1" dirty="0">
              <a:latin typeface="Times New Roman" panose="02020603050405020304" pitchFamily="18" charset="0"/>
              <a:cs typeface="Times New Roman" panose="02020603050405020304" pitchFamily="18" charset="0"/>
            </a:endParaRPr>
          </a:p>
          <a:p>
            <a:endParaRPr lang="ru-RU" dirty="0"/>
          </a:p>
        </p:txBody>
      </p:sp>
      <p:sp>
        <p:nvSpPr>
          <p:cNvPr id="3" name="Заголовок 2"/>
          <p:cNvSpPr>
            <a:spLocks noGrp="1"/>
          </p:cNvSpPr>
          <p:nvPr>
            <p:ph type="title"/>
          </p:nvPr>
        </p:nvSpPr>
        <p:spPr/>
        <p:txBody>
          <a:bodyPr>
            <a:normAutofit fontScale="90000"/>
          </a:bodyPr>
          <a:lstStyle/>
          <a:p>
            <a:r>
              <a:rPr lang="kk-KZ" b="1" i="1" u="sng" dirty="0"/>
              <a:t>Қарастырылатын сұрақтар:</a:t>
            </a:r>
            <a:r>
              <a:rPr lang="ru-RU" dirty="0"/>
              <a:t/>
            </a:r>
            <a:br>
              <a:rPr lang="ru-RU" dirty="0"/>
            </a:br>
            <a:endParaRPr lang="ru-RU" dirty="0"/>
          </a:p>
        </p:txBody>
      </p:sp>
    </p:spTree>
    <p:extLst>
      <p:ext uri="{BB962C8B-B14F-4D97-AF65-F5344CB8AC3E}">
        <p14:creationId xmlns:p14="http://schemas.microsoft.com/office/powerpoint/2010/main" val="38579830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872067" y="2204865"/>
            <a:ext cx="7408333" cy="3921298"/>
          </a:xfrm>
        </p:spPr>
        <p:txBody>
          <a:bodyPr/>
          <a:lstStyle/>
          <a:p>
            <a:pPr marL="0" indent="0" algn="ctr">
              <a:buNone/>
            </a:pPr>
            <a:r>
              <a:rPr lang="kk-KZ" b="1" i="1" u="sng" dirty="0">
                <a:latin typeface="Times New Roman" panose="02020603050405020304" pitchFamily="18" charset="0"/>
                <a:cs typeface="Times New Roman" panose="02020603050405020304" pitchFamily="18" charset="0"/>
              </a:rPr>
              <a:t>ҚР Ұлттық бағалау стандарттары:</a:t>
            </a:r>
            <a:endParaRPr lang="ru-RU" dirty="0">
              <a:latin typeface="Times New Roman" panose="02020603050405020304" pitchFamily="18" charset="0"/>
              <a:cs typeface="Times New Roman" panose="02020603050405020304" pitchFamily="18" charset="0"/>
            </a:endParaRPr>
          </a:p>
          <a:p>
            <a:pPr marL="0" indent="0">
              <a:buNone/>
            </a:pPr>
            <a:r>
              <a:rPr lang="kk-KZ" dirty="0">
                <a:latin typeface="Times New Roman" panose="02020603050405020304" pitchFamily="18" charset="0"/>
                <a:cs typeface="Times New Roman" panose="02020603050405020304" pitchFamily="18" charset="0"/>
              </a:rPr>
              <a:t>1.Жылжымалы мүлік құнын бағалау</a:t>
            </a:r>
            <a:endParaRPr lang="ru-RU" dirty="0">
              <a:latin typeface="Times New Roman" panose="02020603050405020304" pitchFamily="18" charset="0"/>
              <a:cs typeface="Times New Roman" panose="02020603050405020304" pitchFamily="18" charset="0"/>
            </a:endParaRPr>
          </a:p>
          <a:p>
            <a:pPr marL="0" indent="0">
              <a:buNone/>
            </a:pPr>
            <a:r>
              <a:rPr lang="kk-KZ" dirty="0">
                <a:latin typeface="Times New Roman" panose="02020603050405020304" pitchFamily="18" charset="0"/>
                <a:cs typeface="Times New Roman" panose="02020603050405020304" pitchFamily="18" charset="0"/>
              </a:rPr>
              <a:t>2.Жылжымайтын мүліктің құнын бағалау</a:t>
            </a:r>
            <a:endParaRPr lang="ru-RU" dirty="0">
              <a:latin typeface="Times New Roman" panose="02020603050405020304" pitchFamily="18" charset="0"/>
              <a:cs typeface="Times New Roman" panose="02020603050405020304" pitchFamily="18" charset="0"/>
            </a:endParaRPr>
          </a:p>
          <a:p>
            <a:pPr marL="0" indent="0">
              <a:buNone/>
            </a:pPr>
            <a:r>
              <a:rPr lang="kk-KZ" dirty="0">
                <a:latin typeface="Times New Roman" panose="02020603050405020304" pitchFamily="18" charset="0"/>
                <a:cs typeface="Times New Roman" panose="02020603050405020304" pitchFamily="18" charset="0"/>
              </a:rPr>
              <a:t>3.Бағалау базалары және құн түрлері</a:t>
            </a:r>
            <a:endParaRPr lang="ru-RU" dirty="0">
              <a:latin typeface="Times New Roman" panose="02020603050405020304" pitchFamily="18" charset="0"/>
              <a:cs typeface="Times New Roman" panose="02020603050405020304" pitchFamily="18" charset="0"/>
            </a:endParaRPr>
          </a:p>
          <a:p>
            <a:pPr marL="0" indent="0">
              <a:buNone/>
            </a:pPr>
            <a:r>
              <a:rPr lang="kk-KZ" dirty="0">
                <a:latin typeface="Times New Roman" panose="02020603050405020304" pitchFamily="18" charset="0"/>
                <a:cs typeface="Times New Roman" panose="02020603050405020304" pitchFamily="18" charset="0"/>
              </a:rPr>
              <a:t>4.Зияткерлік меншік объектілерінің және материалдық емес активтердің құнын бағалау</a:t>
            </a:r>
            <a:endParaRPr lang="ru-RU" dirty="0">
              <a:latin typeface="Times New Roman" panose="02020603050405020304" pitchFamily="18" charset="0"/>
              <a:cs typeface="Times New Roman" panose="02020603050405020304" pitchFamily="18" charset="0"/>
            </a:endParaRPr>
          </a:p>
          <a:p>
            <a:pPr marL="0" indent="0">
              <a:buNone/>
            </a:pPr>
            <a:r>
              <a:rPr lang="kk-KZ" dirty="0">
                <a:latin typeface="Times New Roman" panose="02020603050405020304" pitchFamily="18" charset="0"/>
                <a:cs typeface="Times New Roman" panose="02020603050405020304" pitchFamily="18" charset="0"/>
              </a:rPr>
              <a:t>5.Бизнесті бағалау және бизнеске қатысу құқығы</a:t>
            </a:r>
            <a:endParaRPr lang="ru-RU" dirty="0">
              <a:latin typeface="Times New Roman" panose="02020603050405020304" pitchFamily="18" charset="0"/>
              <a:cs typeface="Times New Roman" panose="02020603050405020304" pitchFamily="18" charset="0"/>
            </a:endParaRPr>
          </a:p>
          <a:p>
            <a:pPr marL="0" indent="0">
              <a:buNone/>
            </a:pPr>
            <a:r>
              <a:rPr lang="kk-KZ" dirty="0">
                <a:latin typeface="Times New Roman" panose="02020603050405020304" pitchFamily="18" charset="0"/>
                <a:cs typeface="Times New Roman" panose="02020603050405020304" pitchFamily="18" charset="0"/>
              </a:rPr>
              <a:t>6.Қаржы құралдарын бағалау</a:t>
            </a:r>
            <a:endParaRPr lang="ru-RU" dirty="0">
              <a:latin typeface="Times New Roman" panose="02020603050405020304" pitchFamily="18" charset="0"/>
              <a:cs typeface="Times New Roman" panose="02020603050405020304" pitchFamily="18" charset="0"/>
            </a:endParaRPr>
          </a:p>
          <a:p>
            <a:endParaRPr lang="ru-RU" dirty="0"/>
          </a:p>
        </p:txBody>
      </p:sp>
      <p:sp>
        <p:nvSpPr>
          <p:cNvPr id="3" name="Заголовок 2"/>
          <p:cNvSpPr>
            <a:spLocks noGrp="1"/>
          </p:cNvSpPr>
          <p:nvPr>
            <p:ph type="title"/>
          </p:nvPr>
        </p:nvSpPr>
        <p:spPr>
          <a:xfrm>
            <a:off x="457200" y="338328"/>
            <a:ext cx="8229600" cy="2082560"/>
          </a:xfrm>
        </p:spPr>
        <p:txBody>
          <a:bodyPr>
            <a:noAutofit/>
          </a:bodyPr>
          <a:lstStyle/>
          <a:p>
            <a:r>
              <a:rPr lang="kk-KZ" sz="1600" b="1" i="1" u="sng" dirty="0">
                <a:solidFill>
                  <a:schemeClr val="tx1"/>
                </a:solidFill>
                <a:latin typeface="Times New Roman" panose="02020603050405020304" pitchFamily="18" charset="0"/>
                <a:cs typeface="Times New Roman" panose="02020603050405020304" pitchFamily="18" charset="0"/>
              </a:rPr>
              <a:t>1.Бағалау стандарттары</a:t>
            </a:r>
            <a:r>
              <a:rPr lang="ru-RU" sz="1600" b="1" i="1" u="sng" dirty="0">
                <a:solidFill>
                  <a:schemeClr val="tx1"/>
                </a:solidFill>
                <a:latin typeface="Times New Roman" panose="02020603050405020304" pitchFamily="18" charset="0"/>
                <a:cs typeface="Times New Roman" panose="02020603050405020304" pitchFamily="18" charset="0"/>
              </a:rPr>
              <a:t/>
            </a:r>
            <a:br>
              <a:rPr lang="ru-RU" sz="1600" b="1" i="1" u="sng" dirty="0">
                <a:solidFill>
                  <a:schemeClr val="tx1"/>
                </a:solidFill>
                <a:latin typeface="Times New Roman" panose="02020603050405020304" pitchFamily="18" charset="0"/>
                <a:cs typeface="Times New Roman" panose="02020603050405020304" pitchFamily="18" charset="0"/>
              </a:rPr>
            </a:br>
            <a:r>
              <a:rPr lang="kk-KZ" sz="1600" dirty="0">
                <a:solidFill>
                  <a:schemeClr val="tx1"/>
                </a:solidFill>
                <a:latin typeface="Times New Roman" panose="02020603050405020304" pitchFamily="18" charset="0"/>
                <a:cs typeface="Times New Roman" panose="02020603050405020304" pitchFamily="18" charset="0"/>
              </a:rPr>
              <a:t>1) "Қазақстан Республикасындағы бағалау қызметі туралы" 2018 жылғы 10 қаңтардағы Қазақстан Республикасының Заңы 2) "бағалау стандарттарын бекіту туралы" Қазақстан Республикасы Қаржы министрінің 2018 жылғы 5 мамырдағы № 519 бұйрығы. Қазақстан Республикасының Әділет министрлігінде 2018 жылы 31 мамырда № 16971 болып тіркелді.</a:t>
            </a:r>
            <a:r>
              <a:rPr lang="ru-RU" sz="1600" dirty="0">
                <a:solidFill>
                  <a:schemeClr val="tx1"/>
                </a:solidFill>
                <a:latin typeface="Times New Roman" panose="02020603050405020304" pitchFamily="18" charset="0"/>
                <a:cs typeface="Times New Roman" panose="02020603050405020304" pitchFamily="18" charset="0"/>
              </a:rPr>
              <a:t/>
            </a:r>
            <a:br>
              <a:rPr lang="ru-RU" sz="1600" dirty="0">
                <a:solidFill>
                  <a:schemeClr val="tx1"/>
                </a:solidFill>
                <a:latin typeface="Times New Roman" panose="02020603050405020304" pitchFamily="18" charset="0"/>
                <a:cs typeface="Times New Roman" panose="02020603050405020304" pitchFamily="18" charset="0"/>
              </a:rPr>
            </a:br>
            <a:endParaRPr lang="ru-RU" sz="16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446850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872067" y="1844824"/>
            <a:ext cx="7408333" cy="4281339"/>
          </a:xfrm>
        </p:spPr>
        <p:txBody>
          <a:bodyPr>
            <a:normAutofit fontScale="92500" lnSpcReduction="20000"/>
          </a:bodyPr>
          <a:lstStyle/>
          <a:p>
            <a:pPr marL="0" lvl="0" indent="0">
              <a:buNone/>
            </a:pPr>
            <a:r>
              <a:rPr lang="kk-KZ" dirty="0" smtClean="0">
                <a:latin typeface="Times New Roman" panose="02020603050405020304" pitchFamily="18" charset="0"/>
                <a:cs typeface="Times New Roman" panose="02020603050405020304" pitchFamily="18" charset="0"/>
              </a:rPr>
              <a:t>- сатып </a:t>
            </a:r>
            <a:r>
              <a:rPr lang="kk-KZ" dirty="0">
                <a:latin typeface="Times New Roman" panose="02020603050405020304" pitchFamily="18" charset="0"/>
                <a:cs typeface="Times New Roman" panose="02020603050405020304" pitchFamily="18" charset="0"/>
              </a:rPr>
              <a:t>алу-сату;</a:t>
            </a:r>
            <a:endParaRPr lang="ru-RU" dirty="0">
              <a:latin typeface="Times New Roman" panose="02020603050405020304" pitchFamily="18" charset="0"/>
              <a:cs typeface="Times New Roman" panose="02020603050405020304" pitchFamily="18" charset="0"/>
            </a:endParaRPr>
          </a:p>
          <a:p>
            <a:pPr marL="0" lvl="0" indent="0">
              <a:buNone/>
            </a:pPr>
            <a:r>
              <a:rPr lang="kk-KZ" dirty="0" smtClean="0">
                <a:latin typeface="Times New Roman" panose="02020603050405020304" pitchFamily="18" charset="0"/>
                <a:cs typeface="Times New Roman" panose="02020603050405020304" pitchFamily="18" charset="0"/>
              </a:rPr>
              <a:t>- жалға </a:t>
            </a:r>
            <a:r>
              <a:rPr lang="kk-KZ" dirty="0">
                <a:latin typeface="Times New Roman" panose="02020603050405020304" pitchFamily="18" charset="0"/>
                <a:cs typeface="Times New Roman" panose="02020603050405020304" pitchFamily="18" charset="0"/>
              </a:rPr>
              <a:t>беру;</a:t>
            </a:r>
            <a:endParaRPr lang="ru-RU" dirty="0">
              <a:latin typeface="Times New Roman" panose="02020603050405020304" pitchFamily="18" charset="0"/>
              <a:cs typeface="Times New Roman" panose="02020603050405020304" pitchFamily="18" charset="0"/>
            </a:endParaRPr>
          </a:p>
          <a:p>
            <a:pPr marL="0" lvl="0" indent="0">
              <a:buNone/>
            </a:pPr>
            <a:r>
              <a:rPr lang="kk-KZ" dirty="0" smtClean="0">
                <a:latin typeface="Times New Roman" panose="02020603050405020304" pitchFamily="18" charset="0"/>
                <a:cs typeface="Times New Roman" panose="02020603050405020304" pitchFamily="18" charset="0"/>
              </a:rPr>
              <a:t>- кепілге </a:t>
            </a:r>
            <a:r>
              <a:rPr lang="kk-KZ" dirty="0">
                <a:latin typeface="Times New Roman" panose="02020603050405020304" pitchFamily="18" charset="0"/>
                <a:cs typeface="Times New Roman" panose="02020603050405020304" pitchFamily="18" charset="0"/>
              </a:rPr>
              <a:t>беру;</a:t>
            </a:r>
            <a:endParaRPr lang="ru-RU" dirty="0">
              <a:latin typeface="Times New Roman" panose="02020603050405020304" pitchFamily="18" charset="0"/>
              <a:cs typeface="Times New Roman" panose="02020603050405020304" pitchFamily="18" charset="0"/>
            </a:endParaRPr>
          </a:p>
          <a:p>
            <a:pPr marL="0" lvl="0" indent="0">
              <a:buNone/>
            </a:pPr>
            <a:r>
              <a:rPr lang="kk-KZ" dirty="0" smtClean="0">
                <a:latin typeface="Times New Roman" panose="02020603050405020304" pitchFamily="18" charset="0"/>
                <a:cs typeface="Times New Roman" panose="02020603050405020304" pitchFamily="18" charset="0"/>
              </a:rPr>
              <a:t>- сақтандыру</a:t>
            </a:r>
            <a:r>
              <a:rPr lang="kk-KZ"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a:p>
            <a:pPr marL="0" lvl="0" indent="0">
              <a:buNone/>
            </a:pPr>
            <a:r>
              <a:rPr lang="kk-KZ" dirty="0" smtClean="0">
                <a:latin typeface="Times New Roman" panose="02020603050405020304" pitchFamily="18" charset="0"/>
                <a:cs typeface="Times New Roman" panose="02020603050405020304" pitchFamily="18" charset="0"/>
              </a:rPr>
              <a:t>- кредит </a:t>
            </a:r>
            <a:r>
              <a:rPr lang="kk-KZ" dirty="0">
                <a:latin typeface="Times New Roman" panose="02020603050405020304" pitchFamily="18" charset="0"/>
                <a:cs typeface="Times New Roman" panose="02020603050405020304" pitchFamily="18" charset="0"/>
              </a:rPr>
              <a:t>беру;</a:t>
            </a:r>
            <a:endParaRPr lang="ru-RU" dirty="0">
              <a:latin typeface="Times New Roman" panose="02020603050405020304" pitchFamily="18" charset="0"/>
              <a:cs typeface="Times New Roman" panose="02020603050405020304" pitchFamily="18" charset="0"/>
            </a:endParaRPr>
          </a:p>
          <a:p>
            <a:pPr marL="0" lvl="0" indent="0">
              <a:buNone/>
            </a:pPr>
            <a:r>
              <a:rPr lang="kk-KZ" dirty="0" smtClean="0">
                <a:latin typeface="Times New Roman" panose="02020603050405020304" pitchFamily="18" charset="0"/>
                <a:cs typeface="Times New Roman" panose="02020603050405020304" pitchFamily="18" charset="0"/>
              </a:rPr>
              <a:t>- жарғылық </a:t>
            </a:r>
            <a:r>
              <a:rPr lang="kk-KZ" dirty="0">
                <a:latin typeface="Times New Roman" panose="02020603050405020304" pitchFamily="18" charset="0"/>
                <a:cs typeface="Times New Roman" panose="02020603050405020304" pitchFamily="18" charset="0"/>
              </a:rPr>
              <a:t>капиталға енгізу;</a:t>
            </a:r>
            <a:endParaRPr lang="ru-RU" dirty="0">
              <a:latin typeface="Times New Roman" panose="02020603050405020304" pitchFamily="18" charset="0"/>
              <a:cs typeface="Times New Roman" panose="02020603050405020304" pitchFamily="18" charset="0"/>
            </a:endParaRPr>
          </a:p>
          <a:p>
            <a:pPr marL="0" lvl="0" indent="0">
              <a:buNone/>
            </a:pPr>
            <a:r>
              <a:rPr lang="kk-KZ" dirty="0" smtClean="0">
                <a:latin typeface="Times New Roman" panose="02020603050405020304" pitchFamily="18" charset="0"/>
                <a:cs typeface="Times New Roman" panose="02020603050405020304" pitchFamily="18" charset="0"/>
              </a:rPr>
              <a:t>- салық </a:t>
            </a:r>
            <a:r>
              <a:rPr lang="kk-KZ" dirty="0">
                <a:latin typeface="Times New Roman" panose="02020603050405020304" pitchFamily="18" charset="0"/>
                <a:cs typeface="Times New Roman" panose="02020603050405020304" pitchFamily="18" charset="0"/>
              </a:rPr>
              <a:t>салу мақсаттары үшін;</a:t>
            </a:r>
            <a:endParaRPr lang="ru-RU" dirty="0">
              <a:latin typeface="Times New Roman" panose="02020603050405020304" pitchFamily="18" charset="0"/>
              <a:cs typeface="Times New Roman" panose="02020603050405020304" pitchFamily="18" charset="0"/>
            </a:endParaRPr>
          </a:p>
          <a:p>
            <a:pPr marL="0" lvl="0" indent="0">
              <a:buNone/>
            </a:pPr>
            <a:r>
              <a:rPr lang="kk-KZ" dirty="0" smtClean="0">
                <a:latin typeface="Times New Roman" panose="02020603050405020304" pitchFamily="18" charset="0"/>
                <a:cs typeface="Times New Roman" panose="02020603050405020304" pitchFamily="18" charset="0"/>
              </a:rPr>
              <a:t>- қаржылық </a:t>
            </a:r>
            <a:r>
              <a:rPr lang="kk-KZ" dirty="0">
                <a:latin typeface="Times New Roman" panose="02020603050405020304" pitchFamily="18" charset="0"/>
                <a:cs typeface="Times New Roman" panose="02020603050405020304" pitchFamily="18" charset="0"/>
              </a:rPr>
              <a:t>есептілікті жасауға арналған нұсқаулар;</a:t>
            </a:r>
            <a:endParaRPr lang="ru-RU" dirty="0">
              <a:latin typeface="Times New Roman" panose="02020603050405020304" pitchFamily="18" charset="0"/>
              <a:cs typeface="Times New Roman" panose="02020603050405020304" pitchFamily="18" charset="0"/>
            </a:endParaRPr>
          </a:p>
          <a:p>
            <a:pPr marL="0" lvl="0" indent="0">
              <a:buNone/>
            </a:pPr>
            <a:r>
              <a:rPr lang="kk-KZ" dirty="0" smtClean="0">
                <a:latin typeface="Times New Roman" panose="02020603050405020304" pitchFamily="18" charset="0"/>
                <a:cs typeface="Times New Roman" panose="02020603050405020304" pitchFamily="18" charset="0"/>
              </a:rPr>
              <a:t>- кәсіпорынды </a:t>
            </a:r>
            <a:r>
              <a:rPr lang="kk-KZ" dirty="0">
                <a:latin typeface="Times New Roman" panose="02020603050405020304" pitchFamily="18" charset="0"/>
                <a:cs typeface="Times New Roman" panose="02020603050405020304" pitchFamily="18" charset="0"/>
              </a:rPr>
              <a:t>қайта ұйымдастыру және жекешелендіру үшін;</a:t>
            </a:r>
            <a:endParaRPr lang="ru-RU" dirty="0">
              <a:latin typeface="Times New Roman" panose="02020603050405020304" pitchFamily="18" charset="0"/>
              <a:cs typeface="Times New Roman" panose="02020603050405020304" pitchFamily="18" charset="0"/>
            </a:endParaRPr>
          </a:p>
          <a:p>
            <a:pPr marL="0" lvl="0" indent="0">
              <a:buNone/>
            </a:pPr>
            <a:r>
              <a:rPr lang="kk-KZ" dirty="0" smtClean="0">
                <a:latin typeface="Times New Roman" panose="02020603050405020304" pitchFamily="18" charset="0"/>
                <a:cs typeface="Times New Roman" panose="02020603050405020304" pitchFamily="18" charset="0"/>
              </a:rPr>
              <a:t>- мүліктік </a:t>
            </a:r>
            <a:r>
              <a:rPr lang="kk-KZ" dirty="0">
                <a:latin typeface="Times New Roman" panose="02020603050405020304" pitchFamily="18" charset="0"/>
                <a:cs typeface="Times New Roman" panose="02020603050405020304" pitchFamily="18" charset="0"/>
              </a:rPr>
              <a:t>дауларды шешу үшін;</a:t>
            </a:r>
            <a:endParaRPr lang="ru-RU" dirty="0">
              <a:latin typeface="Times New Roman" panose="02020603050405020304" pitchFamily="18" charset="0"/>
              <a:cs typeface="Times New Roman" panose="02020603050405020304" pitchFamily="18" charset="0"/>
            </a:endParaRPr>
          </a:p>
          <a:p>
            <a:pPr marL="0" lvl="0" indent="0">
              <a:buNone/>
            </a:pPr>
            <a:r>
              <a:rPr lang="kk-KZ" dirty="0" smtClean="0">
                <a:latin typeface="Times New Roman" panose="02020603050405020304" pitchFamily="18" charset="0"/>
                <a:cs typeface="Times New Roman" panose="02020603050405020304" pitchFamily="18" charset="0"/>
              </a:rPr>
              <a:t>- басқару </a:t>
            </a:r>
            <a:r>
              <a:rPr lang="kk-KZ" dirty="0">
                <a:latin typeface="Times New Roman" panose="02020603050405020304" pitchFamily="18" charset="0"/>
                <a:cs typeface="Times New Roman" panose="02020603050405020304" pitchFamily="18" charset="0"/>
              </a:rPr>
              <a:t>шешімдерін қабылдау үшін.</a:t>
            </a:r>
            <a:endParaRPr lang="ru-RU" dirty="0">
              <a:latin typeface="Times New Roman" panose="02020603050405020304" pitchFamily="18" charset="0"/>
              <a:cs typeface="Times New Roman" panose="02020603050405020304" pitchFamily="18" charset="0"/>
            </a:endParaRPr>
          </a:p>
          <a:p>
            <a:endParaRPr lang="ru-RU" dirty="0"/>
          </a:p>
        </p:txBody>
      </p:sp>
      <p:sp>
        <p:nvSpPr>
          <p:cNvPr id="3" name="Заголовок 2"/>
          <p:cNvSpPr>
            <a:spLocks noGrp="1"/>
          </p:cNvSpPr>
          <p:nvPr>
            <p:ph type="title"/>
          </p:nvPr>
        </p:nvSpPr>
        <p:spPr/>
        <p:txBody>
          <a:bodyPr>
            <a:normAutofit/>
          </a:bodyPr>
          <a:lstStyle/>
          <a:p>
            <a:r>
              <a:rPr lang="kk-KZ" sz="1800" b="1" i="1" u="sng" dirty="0">
                <a:solidFill>
                  <a:srgbClr val="FF0000"/>
                </a:solidFill>
                <a:latin typeface="Times New Roman" panose="02020603050405020304" pitchFamily="18" charset="0"/>
                <a:cs typeface="Times New Roman" panose="02020603050405020304" pitchFamily="18" charset="0"/>
              </a:rPr>
              <a:t>Мүлік пен активтер құнының түрлері</a:t>
            </a:r>
            <a:r>
              <a:rPr lang="ru-RU" sz="1800" dirty="0">
                <a:solidFill>
                  <a:srgbClr val="FF0000"/>
                </a:solidFill>
                <a:latin typeface="Times New Roman" panose="02020603050405020304" pitchFamily="18" charset="0"/>
                <a:cs typeface="Times New Roman" panose="02020603050405020304" pitchFamily="18" charset="0"/>
              </a:rPr>
              <a:t/>
            </a:r>
            <a:br>
              <a:rPr lang="ru-RU" sz="1800" dirty="0">
                <a:solidFill>
                  <a:srgbClr val="FF0000"/>
                </a:solidFill>
                <a:latin typeface="Times New Roman" panose="02020603050405020304" pitchFamily="18" charset="0"/>
                <a:cs typeface="Times New Roman" panose="02020603050405020304" pitchFamily="18" charset="0"/>
              </a:rPr>
            </a:br>
            <a:r>
              <a:rPr lang="kk-KZ" sz="1800" dirty="0">
                <a:solidFill>
                  <a:schemeClr val="tx1"/>
                </a:solidFill>
                <a:latin typeface="Times New Roman" panose="02020603050405020304" pitchFamily="18" charset="0"/>
                <a:cs typeface="Times New Roman" panose="02020603050405020304" pitchFamily="18" charset="0"/>
              </a:rPr>
              <a:t>Құн түрі бағалау объектісімен болжамды әрекетке, яғни бағалау мақсатына байланысты болады. Әрекеттер:</a:t>
            </a:r>
            <a:r>
              <a:rPr lang="ru-RU" sz="1800" dirty="0"/>
              <a:t/>
            </a:r>
            <a:br>
              <a:rPr lang="ru-RU" sz="1800" dirty="0"/>
            </a:br>
            <a:endParaRPr lang="ru-RU"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151629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872067" y="1412776"/>
            <a:ext cx="7408333" cy="4713387"/>
          </a:xfrm>
        </p:spPr>
        <p:txBody>
          <a:bodyPr/>
          <a:lstStyle/>
          <a:p>
            <a:pPr algn="just"/>
            <a:r>
              <a:rPr lang="kk-KZ" b="1" i="1" u="sng" dirty="0">
                <a:latin typeface="Times New Roman" panose="02020603050405020304" pitchFamily="18" charset="0"/>
                <a:cs typeface="Times New Roman" panose="02020603050405020304" pitchFamily="18" charset="0"/>
              </a:rPr>
              <a:t>Нарық құны</a:t>
            </a:r>
            <a:endParaRPr lang="ru-RU" dirty="0">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	Тиісті </a:t>
            </a:r>
            <a:r>
              <a:rPr lang="kk-KZ" dirty="0">
                <a:latin typeface="Times New Roman" panose="02020603050405020304" pitchFamily="18" charset="0"/>
                <a:cs typeface="Times New Roman" panose="02020603050405020304" pitchFamily="18" charset="0"/>
              </a:rPr>
              <a:t>маркетинг жүргізілгеннен кейін коммерциялық мәміле нәтижесінде мүдделі тұлға мен сатушы арасында бағалау күніне актив немесе міндеттеме алмасу жүргізілетін ақшалай есеп айырысу сомасы, бұл ретте Тараптардың әрқайсысы жақсы хабардар бола отырып, есеппен және мәжбүрлеусіз әрекет ететін болады.</a:t>
            </a:r>
            <a:endParaRPr lang="ru-RU" dirty="0">
              <a:latin typeface="Times New Roman" panose="02020603050405020304" pitchFamily="18" charset="0"/>
              <a:cs typeface="Times New Roman" panose="02020603050405020304" pitchFamily="18" charset="0"/>
            </a:endParaRPr>
          </a:p>
          <a:p>
            <a:pPr marL="0" indent="0" algn="just">
              <a:buNone/>
            </a:pPr>
            <a:r>
              <a:rPr lang="kk-KZ" b="1" i="1" u="sng" dirty="0" smtClean="0">
                <a:latin typeface="Times New Roman" panose="02020603050405020304" pitchFamily="18" charset="0"/>
                <a:cs typeface="Times New Roman" panose="02020603050405020304" pitchFamily="18" charset="0"/>
              </a:rPr>
              <a:t>Нарықтық </a:t>
            </a:r>
            <a:r>
              <a:rPr lang="kk-KZ" b="1" i="1" u="sng" dirty="0">
                <a:latin typeface="Times New Roman" panose="02020603050405020304" pitchFamily="18" charset="0"/>
                <a:cs typeface="Times New Roman" panose="02020603050405020304" pitchFamily="18" charset="0"/>
              </a:rPr>
              <a:t>құнға</a:t>
            </a:r>
            <a:r>
              <a:rPr lang="kk-KZ" dirty="0">
                <a:latin typeface="Times New Roman" panose="02020603050405020304" pitchFamily="18" charset="0"/>
                <a:cs typeface="Times New Roman" panose="02020603050405020304" pitchFamily="18" charset="0"/>
              </a:rPr>
              <a:t> сатушы мен сатып алушының мәмілені жүзеге асыру кезіндегі шығындары, сондай-ақ осы мәміленің нәтижелері бойынша төленуі қажет салық шығындары кірмейді.</a:t>
            </a:r>
            <a:endParaRPr lang="ru-RU" dirty="0">
              <a:latin typeface="Times New Roman" panose="02020603050405020304" pitchFamily="18" charset="0"/>
              <a:cs typeface="Times New Roman" panose="02020603050405020304" pitchFamily="18" charset="0"/>
            </a:endParaRPr>
          </a:p>
          <a:p>
            <a:endParaRPr lang="ru-RU" dirty="0"/>
          </a:p>
        </p:txBody>
      </p:sp>
      <p:sp>
        <p:nvSpPr>
          <p:cNvPr id="3" name="Заголовок 2"/>
          <p:cNvSpPr>
            <a:spLocks noGrp="1"/>
          </p:cNvSpPr>
          <p:nvPr>
            <p:ph type="title"/>
          </p:nvPr>
        </p:nvSpPr>
        <p:spPr/>
        <p:txBody>
          <a:bodyPr>
            <a:normAutofit/>
          </a:bodyPr>
          <a:lstStyle/>
          <a:p>
            <a:r>
              <a:rPr lang="kk-KZ" sz="3200" b="1" i="1" u="sng" dirty="0">
                <a:solidFill>
                  <a:srgbClr val="FF0000"/>
                </a:solidFill>
                <a:latin typeface="Times New Roman" panose="02020603050405020304" pitchFamily="18" charset="0"/>
                <a:cs typeface="Times New Roman" panose="02020603050405020304" pitchFamily="18" charset="0"/>
              </a:rPr>
              <a:t>Құн түрлері</a:t>
            </a:r>
            <a:r>
              <a:rPr lang="ru-RU" sz="3200" dirty="0">
                <a:solidFill>
                  <a:srgbClr val="FF0000"/>
                </a:solidFill>
                <a:latin typeface="Times New Roman" panose="02020603050405020304" pitchFamily="18" charset="0"/>
                <a:cs typeface="Times New Roman" panose="02020603050405020304" pitchFamily="18" charset="0"/>
              </a:rPr>
              <a:t/>
            </a:r>
            <a:br>
              <a:rPr lang="ru-RU" sz="3200" dirty="0">
                <a:solidFill>
                  <a:srgbClr val="FF0000"/>
                </a:solidFill>
                <a:latin typeface="Times New Roman" panose="02020603050405020304" pitchFamily="18" charset="0"/>
                <a:cs typeface="Times New Roman" panose="02020603050405020304" pitchFamily="18" charset="0"/>
              </a:rPr>
            </a:br>
            <a:endParaRPr lang="ru-RU" sz="32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913077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872067" y="1628800"/>
            <a:ext cx="7408333" cy="4497363"/>
          </a:xfrm>
        </p:spPr>
        <p:txBody>
          <a:bodyPr>
            <a:normAutofit fontScale="40000" lnSpcReduction="20000"/>
          </a:bodyPr>
          <a:lstStyle/>
          <a:p>
            <a:pPr marL="0" indent="0">
              <a:buNone/>
            </a:pPr>
            <a:endParaRPr lang="kk-KZ" sz="3600" dirty="0" smtClean="0">
              <a:latin typeface="Times New Roman" panose="02020603050405020304" pitchFamily="18" charset="0"/>
              <a:cs typeface="Times New Roman" panose="02020603050405020304" pitchFamily="18" charset="0"/>
            </a:endParaRPr>
          </a:p>
          <a:p>
            <a:pPr marL="0" indent="0">
              <a:buNone/>
            </a:pPr>
            <a:r>
              <a:rPr lang="kk-KZ" sz="4200" dirty="0" smtClean="0">
                <a:latin typeface="Times New Roman" panose="02020603050405020304" pitchFamily="18" charset="0"/>
                <a:cs typeface="Times New Roman" panose="02020603050405020304" pitchFamily="18" charset="0"/>
              </a:rPr>
              <a:t>1</a:t>
            </a:r>
            <a:r>
              <a:rPr lang="kk-KZ" sz="4200" dirty="0">
                <a:latin typeface="Times New Roman" panose="02020603050405020304" pitchFamily="18" charset="0"/>
                <a:cs typeface="Times New Roman" panose="02020603050405020304" pitchFamily="18" charset="0"/>
              </a:rPr>
              <a:t>) Мемлекет мұқтажы үшін мүлікті алып қою;</a:t>
            </a:r>
            <a:endParaRPr lang="ru-RU" sz="4200" dirty="0">
              <a:latin typeface="Times New Roman" panose="02020603050405020304" pitchFamily="18" charset="0"/>
              <a:cs typeface="Times New Roman" panose="02020603050405020304" pitchFamily="18" charset="0"/>
            </a:endParaRPr>
          </a:p>
          <a:p>
            <a:pPr marL="0" indent="0">
              <a:buNone/>
            </a:pPr>
            <a:r>
              <a:rPr lang="kk-KZ" sz="4200" dirty="0">
                <a:latin typeface="Times New Roman" panose="02020603050405020304" pitchFamily="18" charset="0"/>
                <a:cs typeface="Times New Roman" panose="02020603050405020304" pitchFamily="18" charset="0"/>
              </a:rPr>
              <a:t>2) акционерлердің жалпы жиналысының шешімі бойынша немесе Қоғамның Директорлар кеңесінің (Байқау кеңесінің) шешімі бойынша Қоғам сатып алатын қоғамның орналастырылған акцияларының құнын айқындау арқылы жүзеге асырылады;</a:t>
            </a:r>
            <a:endParaRPr lang="ru-RU" sz="4200" dirty="0">
              <a:latin typeface="Times New Roman" panose="02020603050405020304" pitchFamily="18" charset="0"/>
              <a:cs typeface="Times New Roman" panose="02020603050405020304" pitchFamily="18" charset="0"/>
            </a:endParaRPr>
          </a:p>
          <a:p>
            <a:pPr marL="0" indent="0">
              <a:buNone/>
            </a:pPr>
            <a:r>
              <a:rPr lang="kk-KZ" sz="4200" dirty="0">
                <a:latin typeface="Times New Roman" panose="02020603050405020304" pitchFamily="18" charset="0"/>
                <a:cs typeface="Times New Roman" panose="02020603050405020304" pitchFamily="18" charset="0"/>
              </a:rPr>
              <a:t>3) жарғылық капиталға ақшалай емес салымдардың құнын айқындау;</a:t>
            </a:r>
            <a:endParaRPr lang="ru-RU" sz="4200" dirty="0">
              <a:latin typeface="Times New Roman" panose="02020603050405020304" pitchFamily="18" charset="0"/>
              <a:cs typeface="Times New Roman" panose="02020603050405020304" pitchFamily="18" charset="0"/>
            </a:endParaRPr>
          </a:p>
          <a:p>
            <a:pPr marL="0" indent="0">
              <a:buNone/>
            </a:pPr>
            <a:r>
              <a:rPr lang="kk-KZ" sz="4200" dirty="0">
                <a:latin typeface="Times New Roman" panose="02020603050405020304" pitchFamily="18" charset="0"/>
                <a:cs typeface="Times New Roman" panose="02020603050405020304" pitchFamily="18" charset="0"/>
              </a:rPr>
              <a:t>4) банкроттық рәсімдері барысында борышкер мүлкінің құнын айқындау;</a:t>
            </a:r>
            <a:endParaRPr lang="ru-RU" sz="4200" dirty="0">
              <a:latin typeface="Times New Roman" panose="02020603050405020304" pitchFamily="18" charset="0"/>
              <a:cs typeface="Times New Roman" panose="02020603050405020304" pitchFamily="18" charset="0"/>
            </a:endParaRPr>
          </a:p>
          <a:p>
            <a:pPr marL="0" indent="0">
              <a:buNone/>
            </a:pPr>
            <a:r>
              <a:rPr lang="kk-KZ" sz="4200" dirty="0">
                <a:latin typeface="Times New Roman" panose="02020603050405020304" pitchFamily="18" charset="0"/>
                <a:cs typeface="Times New Roman" panose="02020603050405020304" pitchFamily="18" charset="0"/>
              </a:rPr>
              <a:t>5) кепіл объектісінің, оның ішінде ипотека кезінде құнын айқындау;</a:t>
            </a:r>
            <a:endParaRPr lang="ru-RU" sz="4200" dirty="0">
              <a:latin typeface="Times New Roman" panose="02020603050405020304" pitchFamily="18" charset="0"/>
              <a:cs typeface="Times New Roman" panose="02020603050405020304" pitchFamily="18" charset="0"/>
            </a:endParaRPr>
          </a:p>
          <a:p>
            <a:pPr marL="0" indent="0">
              <a:buNone/>
            </a:pPr>
            <a:r>
              <a:rPr lang="kk-KZ" sz="4200" dirty="0">
                <a:latin typeface="Times New Roman" panose="02020603050405020304" pitchFamily="18" charset="0"/>
                <a:cs typeface="Times New Roman" panose="02020603050405020304" pitchFamily="18" charset="0"/>
              </a:rPr>
              <a:t>6) өтеусіз алынған мүліктің құнын айқындау;</a:t>
            </a:r>
            <a:endParaRPr lang="ru-RU" sz="4200" dirty="0">
              <a:latin typeface="Times New Roman" panose="02020603050405020304" pitchFamily="18" charset="0"/>
              <a:cs typeface="Times New Roman" panose="02020603050405020304" pitchFamily="18" charset="0"/>
            </a:endParaRPr>
          </a:p>
          <a:p>
            <a:pPr marL="0" indent="0">
              <a:buNone/>
            </a:pPr>
            <a:r>
              <a:rPr lang="kk-KZ" sz="4200" dirty="0">
                <a:latin typeface="Times New Roman" panose="02020603050405020304" pitchFamily="18" charset="0"/>
                <a:cs typeface="Times New Roman" panose="02020603050405020304" pitchFamily="18" charset="0"/>
              </a:rPr>
              <a:t>7) мемлекеттік мүлікті жекешелендіру;</a:t>
            </a:r>
            <a:endParaRPr lang="ru-RU" sz="4200" dirty="0">
              <a:latin typeface="Times New Roman" panose="02020603050405020304" pitchFamily="18" charset="0"/>
              <a:cs typeface="Times New Roman" panose="02020603050405020304" pitchFamily="18" charset="0"/>
            </a:endParaRPr>
          </a:p>
          <a:p>
            <a:pPr marL="0" indent="0">
              <a:buNone/>
            </a:pPr>
            <a:r>
              <a:rPr lang="kk-KZ" sz="4200" dirty="0">
                <a:latin typeface="Times New Roman" panose="02020603050405020304" pitchFamily="18" charset="0"/>
                <a:cs typeface="Times New Roman" panose="02020603050405020304" pitchFamily="18" charset="0"/>
              </a:rPr>
              <a:t>8) атқарушылық іс жүргізуді жүргізу;</a:t>
            </a:r>
            <a:endParaRPr lang="ru-RU" sz="4200" dirty="0">
              <a:latin typeface="Times New Roman" panose="02020603050405020304" pitchFamily="18" charset="0"/>
              <a:cs typeface="Times New Roman" panose="02020603050405020304" pitchFamily="18" charset="0"/>
            </a:endParaRPr>
          </a:p>
          <a:p>
            <a:pPr marL="0" indent="0">
              <a:buNone/>
            </a:pPr>
            <a:r>
              <a:rPr lang="kk-KZ" sz="4200" dirty="0">
                <a:latin typeface="Times New Roman" panose="02020603050405020304" pitchFamily="18" charset="0"/>
                <a:cs typeface="Times New Roman" panose="02020603050405020304" pitchFamily="18" charset="0"/>
              </a:rPr>
              <a:t>9) мүлікті бөлу;</a:t>
            </a:r>
            <a:endParaRPr lang="ru-RU" sz="4200" dirty="0">
              <a:latin typeface="Times New Roman" panose="02020603050405020304" pitchFamily="18" charset="0"/>
              <a:cs typeface="Times New Roman" panose="02020603050405020304" pitchFamily="18" charset="0"/>
            </a:endParaRPr>
          </a:p>
          <a:p>
            <a:pPr marL="0" indent="0">
              <a:buNone/>
            </a:pPr>
            <a:r>
              <a:rPr lang="kk-KZ" sz="4200" dirty="0">
                <a:latin typeface="Times New Roman" panose="02020603050405020304" pitchFamily="18" charset="0"/>
                <a:cs typeface="Times New Roman" panose="02020603050405020304" pitchFamily="18" charset="0"/>
              </a:rPr>
              <a:t>11) сенімгерлік басқаруға не жалға беру.</a:t>
            </a:r>
            <a:endParaRPr lang="ru-RU" sz="4200" dirty="0">
              <a:latin typeface="Times New Roman" panose="02020603050405020304" pitchFamily="18" charset="0"/>
              <a:cs typeface="Times New Roman" panose="02020603050405020304" pitchFamily="18" charset="0"/>
            </a:endParaRPr>
          </a:p>
          <a:p>
            <a:endParaRPr lang="ru-RU" dirty="0"/>
          </a:p>
        </p:txBody>
      </p:sp>
      <p:sp>
        <p:nvSpPr>
          <p:cNvPr id="3" name="Заголовок 2"/>
          <p:cNvSpPr>
            <a:spLocks noGrp="1"/>
          </p:cNvSpPr>
          <p:nvPr>
            <p:ph type="title"/>
          </p:nvPr>
        </p:nvSpPr>
        <p:spPr/>
        <p:txBody>
          <a:bodyPr>
            <a:normAutofit/>
          </a:bodyPr>
          <a:lstStyle/>
          <a:p>
            <a:r>
              <a:rPr lang="kk-KZ" sz="2800" b="1" i="1" u="sng" dirty="0">
                <a:latin typeface="Times New Roman" panose="02020603050405020304" pitchFamily="18" charset="0"/>
                <a:cs typeface="Times New Roman" panose="02020603050405020304" pitchFamily="18" charset="0"/>
              </a:rPr>
              <a:t>Бағалаушы анықтайтын нарықтық құн</a:t>
            </a:r>
            <a:r>
              <a:rPr lang="kk-KZ" sz="2800" dirty="0">
                <a:latin typeface="Times New Roman" panose="02020603050405020304" pitchFamily="18" charset="0"/>
                <a:cs typeface="Times New Roman" panose="02020603050405020304" pitchFamily="18" charset="0"/>
              </a:rPr>
              <a:t>:</a:t>
            </a:r>
            <a:r>
              <a:rPr lang="ru-RU" sz="2800" dirty="0">
                <a:latin typeface="Times New Roman" panose="02020603050405020304" pitchFamily="18" charset="0"/>
                <a:cs typeface="Times New Roman" panose="02020603050405020304" pitchFamily="18" charset="0"/>
              </a:rPr>
              <a:t/>
            </a:r>
            <a:br>
              <a:rPr lang="ru-RU" sz="2800" dirty="0">
                <a:latin typeface="Times New Roman" panose="02020603050405020304" pitchFamily="18" charset="0"/>
                <a:cs typeface="Times New Roman" panose="02020603050405020304" pitchFamily="18" charset="0"/>
              </a:rPr>
            </a:br>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532055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872067" y="1412776"/>
            <a:ext cx="7408333" cy="4713387"/>
          </a:xfrm>
        </p:spPr>
        <p:txBody>
          <a:bodyPr>
            <a:noAutofit/>
          </a:bodyPr>
          <a:lstStyle/>
          <a:p>
            <a:pPr marL="0" indent="0">
              <a:buNone/>
            </a:pPr>
            <a:r>
              <a:rPr lang="kk-KZ" dirty="0">
                <a:latin typeface="Times New Roman" panose="02020603050405020304" pitchFamily="18" charset="0"/>
                <a:cs typeface="Times New Roman" panose="02020603050405020304" pitchFamily="18" charset="0"/>
              </a:rPr>
              <a:t>1) </a:t>
            </a:r>
            <a:r>
              <a:rPr lang="kk-KZ" u="sng" dirty="0">
                <a:solidFill>
                  <a:srgbClr val="FF0000"/>
                </a:solidFill>
                <a:latin typeface="Times New Roman" panose="02020603050405020304" pitchFamily="18" charset="0"/>
                <a:cs typeface="Times New Roman" panose="02020603050405020304" pitchFamily="18" charset="0"/>
              </a:rPr>
              <a:t>Тарату құны</a:t>
            </a:r>
            <a:r>
              <a:rPr lang="kk-KZ" dirty="0">
                <a:solidFill>
                  <a:srgbClr val="FF0000"/>
                </a:solidFill>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 актив немесе активтер тобы бөліп-бөліп сатылған кезде түскен сома. Тарату құнында активтерді сату алдындағы дайындықты жүргізуге арналған шығындарды, сондай-ақ оларды өткізу жөніндегі қызметке арналған шығындарды ескерген жөн.</a:t>
            </a:r>
            <a:endParaRPr lang="ru-RU" dirty="0">
              <a:latin typeface="Times New Roman" panose="02020603050405020304" pitchFamily="18" charset="0"/>
              <a:cs typeface="Times New Roman" panose="02020603050405020304" pitchFamily="18" charset="0"/>
            </a:endParaRPr>
          </a:p>
          <a:p>
            <a:pPr marL="0" indent="0">
              <a:buNone/>
            </a:pPr>
            <a:r>
              <a:rPr lang="kk-KZ" dirty="0">
                <a:latin typeface="Times New Roman" panose="02020603050405020304" pitchFamily="18" charset="0"/>
                <a:cs typeface="Times New Roman" panose="02020603050405020304" pitchFamily="18" charset="0"/>
              </a:rPr>
              <a:t>2</a:t>
            </a:r>
            <a:r>
              <a:rPr lang="kk-KZ" dirty="0">
                <a:solidFill>
                  <a:srgbClr val="FF0000"/>
                </a:solidFill>
                <a:latin typeface="Times New Roman" panose="02020603050405020304" pitchFamily="18" charset="0"/>
                <a:cs typeface="Times New Roman" panose="02020603050405020304" pitchFamily="18" charset="0"/>
              </a:rPr>
              <a:t>) </a:t>
            </a:r>
            <a:r>
              <a:rPr lang="kk-KZ" dirty="0" smtClean="0">
                <a:solidFill>
                  <a:srgbClr val="FF0000"/>
                </a:solidFill>
                <a:latin typeface="Times New Roman" panose="02020603050405020304" pitchFamily="18" charset="0"/>
                <a:cs typeface="Times New Roman" panose="02020603050405020304" pitchFamily="18" charset="0"/>
              </a:rPr>
              <a:t>Ж</a:t>
            </a:r>
            <a:r>
              <a:rPr lang="kk-KZ" u="sng" dirty="0" smtClean="0">
                <a:solidFill>
                  <a:srgbClr val="FF0000"/>
                </a:solidFill>
                <a:latin typeface="Times New Roman" panose="02020603050405020304" pitchFamily="18" charset="0"/>
                <a:cs typeface="Times New Roman" panose="02020603050405020304" pitchFamily="18" charset="0"/>
              </a:rPr>
              <a:t>арату </a:t>
            </a:r>
            <a:r>
              <a:rPr lang="kk-KZ" u="sng" dirty="0">
                <a:solidFill>
                  <a:srgbClr val="FF0000"/>
                </a:solidFill>
                <a:latin typeface="Times New Roman" panose="02020603050405020304" pitchFamily="18" charset="0"/>
                <a:cs typeface="Times New Roman" panose="02020603050405020304" pitchFamily="18" charset="0"/>
              </a:rPr>
              <a:t>құны</a:t>
            </a:r>
            <a:r>
              <a:rPr lang="kk-KZ" dirty="0">
                <a:solidFill>
                  <a:srgbClr val="FF0000"/>
                </a:solidFill>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 экономикалық өмір сүру мерзімінің соңындағы, яғни мүлікті пайдалану қауіпті немесе орынсыз болған кездегі нарықтық құн.</a:t>
            </a:r>
            <a:endParaRPr lang="ru-RU" dirty="0">
              <a:latin typeface="Times New Roman" panose="02020603050405020304" pitchFamily="18" charset="0"/>
              <a:cs typeface="Times New Roman" panose="02020603050405020304" pitchFamily="18" charset="0"/>
            </a:endParaRPr>
          </a:p>
          <a:p>
            <a:pPr marL="0" indent="0">
              <a:buNone/>
            </a:pPr>
            <a:r>
              <a:rPr lang="kk-KZ" dirty="0">
                <a:latin typeface="Times New Roman" panose="02020603050405020304" pitchFamily="18" charset="0"/>
                <a:cs typeface="Times New Roman" panose="02020603050405020304" pitchFamily="18" charset="0"/>
              </a:rPr>
              <a:t>3) </a:t>
            </a:r>
            <a:r>
              <a:rPr lang="kk-KZ" u="sng" dirty="0">
                <a:solidFill>
                  <a:srgbClr val="FF0000"/>
                </a:solidFill>
                <a:latin typeface="Times New Roman" panose="02020603050405020304" pitchFamily="18" charset="0"/>
                <a:cs typeface="Times New Roman" panose="02020603050405020304" pitchFamily="18" charset="0"/>
              </a:rPr>
              <a:t>Терминалдық құн</a:t>
            </a:r>
            <a:r>
              <a:rPr lang="kk-KZ" dirty="0">
                <a:solidFill>
                  <a:srgbClr val="FF0000"/>
                </a:solidFill>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–белгілі бір болжамды кезең аяқталғаннан кейін жұмыс істейтін активтің немесе бизнестің сомасы, құны.</a:t>
            </a:r>
            <a:endParaRPr lang="ru-RU" dirty="0">
              <a:latin typeface="Times New Roman" panose="02020603050405020304" pitchFamily="18" charset="0"/>
              <a:cs typeface="Times New Roman" panose="02020603050405020304" pitchFamily="18" charset="0"/>
            </a:endParaRPr>
          </a:p>
        </p:txBody>
      </p:sp>
      <p:sp>
        <p:nvSpPr>
          <p:cNvPr id="3" name="Заголовок 2"/>
          <p:cNvSpPr>
            <a:spLocks noGrp="1"/>
          </p:cNvSpPr>
          <p:nvPr>
            <p:ph type="title"/>
          </p:nvPr>
        </p:nvSpPr>
        <p:spPr/>
        <p:txBody>
          <a:bodyPr>
            <a:normAutofit/>
          </a:bodyPr>
          <a:lstStyle/>
          <a:p>
            <a:r>
              <a:rPr lang="kk-KZ" sz="3200" b="1" i="1" u="sng" dirty="0">
                <a:latin typeface="Times New Roman" panose="02020603050405020304" pitchFamily="18" charset="0"/>
                <a:cs typeface="Times New Roman" panose="02020603050405020304" pitchFamily="18" charset="0"/>
              </a:rPr>
              <a:t>Нарықтық құнның кіші түрлері:</a:t>
            </a:r>
            <a:r>
              <a:rPr lang="ru-RU" sz="3200" dirty="0">
                <a:latin typeface="Times New Roman" panose="02020603050405020304" pitchFamily="18" charset="0"/>
                <a:cs typeface="Times New Roman" panose="02020603050405020304" pitchFamily="18" charset="0"/>
              </a:rPr>
              <a:t/>
            </a:r>
            <a:br>
              <a:rPr lang="ru-RU" sz="3200" dirty="0">
                <a:latin typeface="Times New Roman" panose="02020603050405020304" pitchFamily="18" charset="0"/>
                <a:cs typeface="Times New Roman" panose="02020603050405020304" pitchFamily="18" charset="0"/>
              </a:rPr>
            </a:br>
            <a:endParaRPr lang="ru-RU"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600629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872067" y="1628800"/>
            <a:ext cx="7408333" cy="4497363"/>
          </a:xfrm>
        </p:spPr>
        <p:txBody>
          <a:bodyPr>
            <a:normAutofit fontScale="85000" lnSpcReduction="10000"/>
          </a:bodyPr>
          <a:lstStyle/>
          <a:p>
            <a:pPr marL="0" indent="0">
              <a:buNone/>
            </a:pPr>
            <a:r>
              <a:rPr lang="kk-KZ" dirty="0">
                <a:latin typeface="Times New Roman" panose="02020603050405020304" pitchFamily="18" charset="0"/>
                <a:cs typeface="Times New Roman" panose="02020603050405020304" pitchFamily="18" charset="0"/>
              </a:rPr>
              <a:t>Бағалау нарығының екінші және үшінші санаттары бойынша айқындалатын құнның нарықтық емес типіне мыналар жатады:</a:t>
            </a:r>
            <a:endParaRPr lang="ru-RU" dirty="0">
              <a:latin typeface="Times New Roman" panose="02020603050405020304" pitchFamily="18" charset="0"/>
              <a:cs typeface="Times New Roman" panose="02020603050405020304" pitchFamily="18" charset="0"/>
            </a:endParaRPr>
          </a:p>
          <a:p>
            <a:pPr marL="0" indent="0">
              <a:buNone/>
            </a:pPr>
            <a:r>
              <a:rPr lang="kk-KZ" dirty="0">
                <a:latin typeface="Times New Roman" panose="02020603050405020304" pitchFamily="18" charset="0"/>
                <a:cs typeface="Times New Roman" panose="02020603050405020304" pitchFamily="18" charset="0"/>
              </a:rPr>
              <a:t>1) </a:t>
            </a:r>
            <a:r>
              <a:rPr lang="kk-KZ" u="sng" dirty="0">
                <a:solidFill>
                  <a:srgbClr val="FF0000"/>
                </a:solidFill>
                <a:latin typeface="Times New Roman" panose="02020603050405020304" pitchFamily="18" charset="0"/>
                <a:cs typeface="Times New Roman" panose="02020603050405020304" pitchFamily="18" charset="0"/>
              </a:rPr>
              <a:t>Инвестициялық құн</a:t>
            </a:r>
            <a:r>
              <a:rPr lang="kk-KZ" dirty="0">
                <a:latin typeface="Times New Roman" panose="02020603050405020304" pitchFamily="18" charset="0"/>
                <a:cs typeface="Times New Roman" panose="02020603050405020304" pitchFamily="18" charset="0"/>
              </a:rPr>
              <a:t>-нақты меншік иесі немесе болашақ меншік иесі үшін олардың инвестициялық немесе операциялық мақсаттары ескерілген активтің құны</a:t>
            </a:r>
            <a:r>
              <a:rPr lang="kk-KZ"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a:p>
            <a:pPr marL="0" indent="0">
              <a:buNone/>
            </a:pPr>
            <a:r>
              <a:rPr lang="kk-KZ" dirty="0">
                <a:latin typeface="Times New Roman" panose="02020603050405020304" pitchFamily="18" charset="0"/>
                <a:cs typeface="Times New Roman" panose="02020603050405020304" pitchFamily="18" charset="0"/>
              </a:rPr>
              <a:t>2) </a:t>
            </a:r>
            <a:r>
              <a:rPr lang="kk-KZ" u="sng" dirty="0">
                <a:solidFill>
                  <a:srgbClr val="FF0000"/>
                </a:solidFill>
                <a:latin typeface="Times New Roman" panose="02020603050405020304" pitchFamily="18" charset="0"/>
                <a:cs typeface="Times New Roman" panose="02020603050405020304" pitchFamily="18" charset="0"/>
              </a:rPr>
              <a:t>Арнайы құн</a:t>
            </a:r>
            <a:r>
              <a:rPr lang="kk-KZ" dirty="0">
                <a:latin typeface="Times New Roman" panose="02020603050405020304" pitchFamily="18" charset="0"/>
                <a:cs typeface="Times New Roman" panose="02020603050405020304" pitchFamily="18" charset="0"/>
              </a:rPr>
              <a:t>-арнайы сатып алушы үшін ғана құны бар активтердің белгілі бір сипаттамаларын көрсететін сома;</a:t>
            </a:r>
            <a:endParaRPr lang="ru-RU" dirty="0">
              <a:latin typeface="Times New Roman" panose="02020603050405020304" pitchFamily="18" charset="0"/>
              <a:cs typeface="Times New Roman" panose="02020603050405020304" pitchFamily="18" charset="0"/>
            </a:endParaRPr>
          </a:p>
          <a:p>
            <a:pPr marL="0" indent="0">
              <a:buNone/>
            </a:pPr>
            <a:r>
              <a:rPr lang="kk-KZ" dirty="0">
                <a:latin typeface="Times New Roman" panose="02020603050405020304" pitchFamily="18" charset="0"/>
                <a:cs typeface="Times New Roman" panose="02020603050405020304" pitchFamily="18" charset="0"/>
              </a:rPr>
              <a:t>3) </a:t>
            </a:r>
            <a:r>
              <a:rPr lang="kk-KZ" u="sng" dirty="0">
                <a:solidFill>
                  <a:srgbClr val="FF0000"/>
                </a:solidFill>
                <a:latin typeface="Times New Roman" panose="02020603050405020304" pitchFamily="18" charset="0"/>
                <a:cs typeface="Times New Roman" panose="02020603050405020304" pitchFamily="18" charset="0"/>
              </a:rPr>
              <a:t>Әділ құн</a:t>
            </a:r>
            <a:r>
              <a:rPr lang="kk-KZ" dirty="0">
                <a:solidFill>
                  <a:srgbClr val="FF0000"/>
                </a:solidFill>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 әрбір Тараптың тиісті мүдделерін көрсететін, нақты сәйкестендірілген, хабардар етілген және мүдделі тараптар арасындағы активті немесе міндеттемелерді беруге арналған есептік баға;</a:t>
            </a:r>
            <a:endParaRPr lang="ru-RU" dirty="0">
              <a:latin typeface="Times New Roman" panose="02020603050405020304" pitchFamily="18" charset="0"/>
              <a:cs typeface="Times New Roman" panose="02020603050405020304" pitchFamily="18" charset="0"/>
            </a:endParaRPr>
          </a:p>
          <a:p>
            <a:pPr marL="0" indent="0">
              <a:buNone/>
            </a:pPr>
            <a:r>
              <a:rPr lang="kk-KZ" dirty="0">
                <a:latin typeface="Times New Roman" panose="02020603050405020304" pitchFamily="18" charset="0"/>
                <a:cs typeface="Times New Roman" panose="02020603050405020304" pitchFamily="18" charset="0"/>
              </a:rPr>
              <a:t>4) </a:t>
            </a:r>
            <a:r>
              <a:rPr lang="kk-KZ" u="sng" dirty="0">
                <a:solidFill>
                  <a:srgbClr val="FF0000"/>
                </a:solidFill>
                <a:latin typeface="Times New Roman" panose="02020603050405020304" pitchFamily="18" charset="0"/>
                <a:cs typeface="Times New Roman" panose="02020603050405020304" pitchFamily="18" charset="0"/>
              </a:rPr>
              <a:t>Синергетикалық құн</a:t>
            </a:r>
            <a:r>
              <a:rPr lang="kk-KZ" dirty="0">
                <a:solidFill>
                  <a:srgbClr val="FF0000"/>
                </a:solidFill>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 құнның жиынтық шамасы жеке алынған олардың құнының сомасынан артық болған кезде екі немесе одан да көп активтердің немесе қатысу үлестерінің үйлесуі нәтижесінде түзілетін құн.</a:t>
            </a:r>
            <a:endParaRPr lang="ru-RU" dirty="0">
              <a:latin typeface="Times New Roman" panose="02020603050405020304" pitchFamily="18" charset="0"/>
              <a:cs typeface="Times New Roman" panose="02020603050405020304" pitchFamily="18" charset="0"/>
            </a:endParaRPr>
          </a:p>
          <a:p>
            <a:endParaRPr lang="ru-RU" dirty="0"/>
          </a:p>
        </p:txBody>
      </p:sp>
      <p:sp>
        <p:nvSpPr>
          <p:cNvPr id="3" name="Заголовок 2"/>
          <p:cNvSpPr>
            <a:spLocks noGrp="1"/>
          </p:cNvSpPr>
          <p:nvPr>
            <p:ph type="title"/>
          </p:nvPr>
        </p:nvSpPr>
        <p:spPr/>
        <p:txBody>
          <a:bodyPr>
            <a:normAutofit/>
          </a:bodyPr>
          <a:lstStyle/>
          <a:p>
            <a:r>
              <a:rPr lang="kk-KZ" sz="2800" b="1" i="1" u="sng" dirty="0">
                <a:latin typeface="Times New Roman" panose="02020603050405020304" pitchFamily="18" charset="0"/>
                <a:cs typeface="Times New Roman" panose="02020603050405020304" pitchFamily="18" charset="0"/>
              </a:rPr>
              <a:t>Нарықтық емес құндар:</a:t>
            </a:r>
            <a:r>
              <a:rPr lang="ru-RU" sz="2800" dirty="0">
                <a:latin typeface="Times New Roman" panose="02020603050405020304" pitchFamily="18" charset="0"/>
                <a:cs typeface="Times New Roman" panose="02020603050405020304" pitchFamily="18" charset="0"/>
              </a:rPr>
              <a:t/>
            </a:r>
            <a:br>
              <a:rPr lang="ru-RU" sz="2800" dirty="0">
                <a:latin typeface="Times New Roman" panose="02020603050405020304" pitchFamily="18" charset="0"/>
                <a:cs typeface="Times New Roman" panose="02020603050405020304" pitchFamily="18" charset="0"/>
              </a:rPr>
            </a:br>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691661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872067" y="1772816"/>
            <a:ext cx="7408333" cy="4353347"/>
          </a:xfrm>
        </p:spPr>
        <p:txBody>
          <a:bodyPr/>
          <a:lstStyle/>
          <a:p>
            <a:pPr marL="0" indent="0">
              <a:buNone/>
            </a:pPr>
            <a:r>
              <a:rPr lang="kk-KZ" dirty="0">
                <a:solidFill>
                  <a:schemeClr val="tx1"/>
                </a:solidFill>
                <a:latin typeface="Times New Roman" panose="02020603050405020304" pitchFamily="18" charset="0"/>
                <a:cs typeface="Times New Roman" panose="02020603050405020304" pitchFamily="18" charset="0"/>
              </a:rPr>
              <a:t>1) </a:t>
            </a:r>
            <a:r>
              <a:rPr lang="kk-KZ" u="sng" dirty="0">
                <a:solidFill>
                  <a:srgbClr val="FF0000"/>
                </a:solidFill>
                <a:latin typeface="Times New Roman" panose="02020603050405020304" pitchFamily="18" charset="0"/>
                <a:cs typeface="Times New Roman" panose="02020603050405020304" pitchFamily="18" charset="0"/>
              </a:rPr>
              <a:t>Салық құны</a:t>
            </a:r>
            <a:r>
              <a:rPr lang="kk-KZ" dirty="0">
                <a:solidFill>
                  <a:schemeClr val="tx1"/>
                </a:solidFill>
                <a:latin typeface="Times New Roman" panose="02020603050405020304" pitchFamily="18" charset="0"/>
                <a:cs typeface="Times New Roman" panose="02020603050405020304" pitchFamily="18" charset="0"/>
              </a:rPr>
              <a:t>-оған салық салу мақсатында есептелетін активтердің құны;</a:t>
            </a:r>
            <a:endParaRPr lang="ru-RU" dirty="0">
              <a:solidFill>
                <a:schemeClr val="tx1"/>
              </a:solidFill>
              <a:latin typeface="Times New Roman" panose="02020603050405020304" pitchFamily="18" charset="0"/>
              <a:cs typeface="Times New Roman" panose="02020603050405020304" pitchFamily="18" charset="0"/>
            </a:endParaRPr>
          </a:p>
          <a:p>
            <a:pPr marL="0" indent="0">
              <a:buNone/>
            </a:pPr>
            <a:r>
              <a:rPr lang="kk-KZ" dirty="0">
                <a:solidFill>
                  <a:schemeClr val="tx1"/>
                </a:solidFill>
                <a:latin typeface="Times New Roman" panose="02020603050405020304" pitchFamily="18" charset="0"/>
                <a:cs typeface="Times New Roman" panose="02020603050405020304" pitchFamily="18" charset="0"/>
              </a:rPr>
              <a:t>2) </a:t>
            </a:r>
            <a:r>
              <a:rPr lang="kk-KZ" u="sng" dirty="0">
                <a:solidFill>
                  <a:srgbClr val="FF0000"/>
                </a:solidFill>
                <a:latin typeface="Times New Roman" panose="02020603050405020304" pitchFamily="18" charset="0"/>
                <a:cs typeface="Times New Roman" panose="02020603050405020304" pitchFamily="18" charset="0"/>
              </a:rPr>
              <a:t>Сақтандыру құны</a:t>
            </a:r>
            <a:r>
              <a:rPr lang="kk-KZ" dirty="0">
                <a:solidFill>
                  <a:schemeClr val="tx1"/>
                </a:solidFill>
                <a:latin typeface="Times New Roman" panose="02020603050405020304" pitchFamily="18" charset="0"/>
                <a:cs typeface="Times New Roman" panose="02020603050405020304" pitchFamily="18" charset="0"/>
              </a:rPr>
              <a:t>-сақтандыру мақсатында есептелетін активтердің құны;</a:t>
            </a:r>
            <a:endParaRPr lang="ru-RU" dirty="0">
              <a:solidFill>
                <a:schemeClr val="tx1"/>
              </a:solidFill>
              <a:latin typeface="Times New Roman" panose="02020603050405020304" pitchFamily="18" charset="0"/>
              <a:cs typeface="Times New Roman" panose="02020603050405020304" pitchFamily="18" charset="0"/>
            </a:endParaRPr>
          </a:p>
          <a:p>
            <a:pPr marL="0" indent="0">
              <a:buNone/>
            </a:pPr>
            <a:r>
              <a:rPr lang="kk-KZ" dirty="0">
                <a:solidFill>
                  <a:schemeClr val="tx1"/>
                </a:solidFill>
                <a:latin typeface="Times New Roman" panose="02020603050405020304" pitchFamily="18" charset="0"/>
                <a:cs typeface="Times New Roman" panose="02020603050405020304" pitchFamily="18" charset="0"/>
              </a:rPr>
              <a:t>3) </a:t>
            </a:r>
            <a:r>
              <a:rPr lang="kk-KZ" u="sng" dirty="0">
                <a:solidFill>
                  <a:srgbClr val="FF0000"/>
                </a:solidFill>
                <a:latin typeface="Times New Roman" panose="02020603050405020304" pitchFamily="18" charset="0"/>
                <a:cs typeface="Times New Roman" panose="02020603050405020304" pitchFamily="18" charset="0"/>
              </a:rPr>
              <a:t>Кедендік құн</a:t>
            </a:r>
            <a:r>
              <a:rPr lang="kk-KZ" dirty="0">
                <a:solidFill>
                  <a:srgbClr val="FF0000"/>
                </a:solidFill>
                <a:latin typeface="Times New Roman" panose="02020603050405020304" pitchFamily="18" charset="0"/>
                <a:cs typeface="Times New Roman" panose="02020603050405020304" pitchFamily="18" charset="0"/>
              </a:rPr>
              <a:t> </a:t>
            </a:r>
            <a:r>
              <a:rPr lang="kk-KZ" dirty="0">
                <a:solidFill>
                  <a:schemeClr val="tx1"/>
                </a:solidFill>
                <a:latin typeface="Times New Roman" panose="02020603050405020304" pitchFamily="18" charset="0"/>
                <a:cs typeface="Times New Roman" panose="02020603050405020304" pitchFamily="18" charset="0"/>
              </a:rPr>
              <a:t>– кедендік төлемдерді айқындау мақсатында есептелетін мүліктің құны.</a:t>
            </a:r>
            <a:endParaRPr lang="ru-RU" dirty="0">
              <a:solidFill>
                <a:schemeClr val="tx1"/>
              </a:solidFill>
              <a:latin typeface="Times New Roman" panose="02020603050405020304" pitchFamily="18" charset="0"/>
              <a:cs typeface="Times New Roman" panose="02020603050405020304" pitchFamily="18" charset="0"/>
            </a:endParaRPr>
          </a:p>
          <a:p>
            <a:endParaRPr lang="ru-RU" dirty="0"/>
          </a:p>
        </p:txBody>
      </p:sp>
      <p:sp>
        <p:nvSpPr>
          <p:cNvPr id="3" name="Заголовок 2"/>
          <p:cNvSpPr>
            <a:spLocks noGrp="1"/>
          </p:cNvSpPr>
          <p:nvPr>
            <p:ph type="title"/>
          </p:nvPr>
        </p:nvSpPr>
        <p:spPr>
          <a:xfrm>
            <a:off x="467544" y="332656"/>
            <a:ext cx="8229600" cy="1252728"/>
          </a:xfrm>
        </p:spPr>
        <p:txBody>
          <a:bodyPr>
            <a:normAutofit/>
          </a:bodyPr>
          <a:lstStyle/>
          <a:p>
            <a:r>
              <a:rPr lang="kk-KZ" sz="2800" b="1" i="1" u="sng" dirty="0">
                <a:latin typeface="Times New Roman" panose="02020603050405020304" pitchFamily="18" charset="0"/>
                <a:cs typeface="Times New Roman" panose="02020603050405020304" pitchFamily="18" charset="0"/>
              </a:rPr>
              <a:t>Заңнама негізінде анықталған құн түрлері:</a:t>
            </a:r>
            <a:r>
              <a:rPr lang="ru-RU" sz="2800" dirty="0">
                <a:latin typeface="Times New Roman" panose="02020603050405020304" pitchFamily="18" charset="0"/>
                <a:cs typeface="Times New Roman" panose="02020603050405020304" pitchFamily="18" charset="0"/>
              </a:rPr>
              <a:t/>
            </a:r>
            <a:br>
              <a:rPr lang="ru-RU" sz="2800" dirty="0">
                <a:latin typeface="Times New Roman" panose="02020603050405020304" pitchFamily="18" charset="0"/>
                <a:cs typeface="Times New Roman" panose="02020603050405020304" pitchFamily="18" charset="0"/>
              </a:rPr>
            </a:br>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041749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395537" y="1412776"/>
            <a:ext cx="8568952" cy="4713387"/>
          </a:xfrm>
        </p:spPr>
        <p:txBody>
          <a:bodyPr>
            <a:normAutofit fontScale="85000" lnSpcReduction="20000"/>
          </a:bodyPr>
          <a:lstStyle/>
          <a:p>
            <a:pPr marL="0" indent="0">
              <a:buNone/>
            </a:pPr>
            <a:r>
              <a:rPr lang="kk-KZ" dirty="0">
                <a:solidFill>
                  <a:schemeClr val="tx1"/>
                </a:solidFill>
                <a:latin typeface="Times New Roman" panose="02020603050405020304" pitchFamily="18" charset="0"/>
                <a:cs typeface="Times New Roman" panose="02020603050405020304" pitchFamily="18" charset="0"/>
              </a:rPr>
              <a:t>1) </a:t>
            </a:r>
            <a:r>
              <a:rPr lang="kk-KZ" b="1" i="1" u="sng" dirty="0">
                <a:solidFill>
                  <a:srgbClr val="FF0000"/>
                </a:solidFill>
                <a:latin typeface="Times New Roman" panose="02020603050405020304" pitchFamily="18" charset="0"/>
                <a:cs typeface="Times New Roman" panose="02020603050405020304" pitchFamily="18" charset="0"/>
              </a:rPr>
              <a:t>А</a:t>
            </a:r>
            <a:r>
              <a:rPr lang="kk-KZ" b="1" i="1" u="sng" dirty="0" smtClean="0">
                <a:solidFill>
                  <a:srgbClr val="FF0000"/>
                </a:solidFill>
                <a:latin typeface="Times New Roman" panose="02020603050405020304" pitchFamily="18" charset="0"/>
                <a:cs typeface="Times New Roman" panose="02020603050405020304" pitchFamily="18" charset="0"/>
              </a:rPr>
              <a:t>лмастыру </a:t>
            </a:r>
            <a:r>
              <a:rPr lang="kk-KZ" b="1" i="1" u="sng" dirty="0">
                <a:solidFill>
                  <a:srgbClr val="FF0000"/>
                </a:solidFill>
                <a:latin typeface="Times New Roman" panose="02020603050405020304" pitchFamily="18" charset="0"/>
                <a:cs typeface="Times New Roman" panose="02020603050405020304" pitchFamily="18" charset="0"/>
              </a:rPr>
              <a:t>құны</a:t>
            </a:r>
            <a:r>
              <a:rPr lang="kk-KZ" dirty="0">
                <a:solidFill>
                  <a:schemeClr val="tx1"/>
                </a:solidFill>
                <a:latin typeface="Times New Roman" panose="02020603050405020304" pitchFamily="18" charset="0"/>
                <a:cs typeface="Times New Roman" panose="02020603050405020304" pitchFamily="18" charset="0"/>
              </a:rPr>
              <a:t>-бағалау объектісінің тозуын ескере отырып, бағалау жүргізу күніне қолданыстағы нарықтық бағалардағы бағалау объектісіне ұқсас объектіні құруға жұмсалған шығындардың құны;</a:t>
            </a:r>
            <a:endParaRPr lang="ru-RU" dirty="0">
              <a:solidFill>
                <a:schemeClr val="tx1"/>
              </a:solidFill>
              <a:latin typeface="Times New Roman" panose="02020603050405020304" pitchFamily="18" charset="0"/>
              <a:cs typeface="Times New Roman" panose="02020603050405020304" pitchFamily="18" charset="0"/>
            </a:endParaRPr>
          </a:p>
          <a:p>
            <a:pPr marL="0" indent="0">
              <a:buNone/>
            </a:pPr>
            <a:r>
              <a:rPr lang="kk-KZ" dirty="0">
                <a:solidFill>
                  <a:schemeClr val="tx1"/>
                </a:solidFill>
                <a:latin typeface="Times New Roman" panose="02020603050405020304" pitchFamily="18" charset="0"/>
                <a:cs typeface="Times New Roman" panose="02020603050405020304" pitchFamily="18" charset="0"/>
              </a:rPr>
              <a:t>2) </a:t>
            </a:r>
            <a:r>
              <a:rPr lang="kk-KZ" b="1" i="1" u="sng" dirty="0" smtClean="0">
                <a:solidFill>
                  <a:srgbClr val="FF0000"/>
                </a:solidFill>
                <a:latin typeface="Times New Roman" panose="02020603050405020304" pitchFamily="18" charset="0"/>
                <a:cs typeface="Times New Roman" panose="02020603050405020304" pitchFamily="18" charset="0"/>
              </a:rPr>
              <a:t>Өсімін </a:t>
            </a:r>
            <a:r>
              <a:rPr lang="kk-KZ" b="1" i="1" u="sng" dirty="0">
                <a:solidFill>
                  <a:srgbClr val="FF0000"/>
                </a:solidFill>
                <a:latin typeface="Times New Roman" panose="02020603050405020304" pitchFamily="18" charset="0"/>
                <a:cs typeface="Times New Roman" panose="02020603050405020304" pitchFamily="18" charset="0"/>
              </a:rPr>
              <a:t>молайту құны</a:t>
            </a:r>
            <a:r>
              <a:rPr lang="kk-KZ" dirty="0">
                <a:solidFill>
                  <a:schemeClr val="tx1"/>
                </a:solidFill>
                <a:latin typeface="Times New Roman" panose="02020603050405020304" pitchFamily="18" charset="0"/>
                <a:cs typeface="Times New Roman" panose="02020603050405020304" pitchFamily="18" charset="0"/>
              </a:rPr>
              <a:t>-бағалау объектісінің тозуын ескере отырып, ұқсас материалдар мен технологияларды қолдана отырып, бағалау объектісіне ұқсас объектіні құруға бағалау жүргізілетін күнгі қолда бар нарықтық бағалардағы шығындардың сомасы;</a:t>
            </a:r>
            <a:endParaRPr lang="ru-RU" dirty="0">
              <a:solidFill>
                <a:schemeClr val="tx1"/>
              </a:solidFill>
              <a:latin typeface="Times New Roman" panose="02020603050405020304" pitchFamily="18" charset="0"/>
              <a:cs typeface="Times New Roman" panose="02020603050405020304" pitchFamily="18" charset="0"/>
            </a:endParaRPr>
          </a:p>
          <a:p>
            <a:pPr marL="0" indent="0">
              <a:buNone/>
            </a:pPr>
            <a:r>
              <a:rPr lang="kk-KZ" dirty="0">
                <a:solidFill>
                  <a:schemeClr val="tx1"/>
                </a:solidFill>
                <a:latin typeface="Times New Roman" panose="02020603050405020304" pitchFamily="18" charset="0"/>
                <a:cs typeface="Times New Roman" panose="02020603050405020304" pitchFamily="18" charset="0"/>
              </a:rPr>
              <a:t>3) </a:t>
            </a:r>
            <a:r>
              <a:rPr lang="kk-KZ" b="1" i="1" u="sng" dirty="0" smtClean="0">
                <a:solidFill>
                  <a:srgbClr val="FF0000"/>
                </a:solidFill>
                <a:latin typeface="Times New Roman" panose="02020603050405020304" pitchFamily="18" charset="0"/>
                <a:cs typeface="Times New Roman" panose="02020603050405020304" pitchFamily="18" charset="0"/>
              </a:rPr>
              <a:t>Баланстық </a:t>
            </a:r>
            <a:r>
              <a:rPr lang="kk-KZ" b="1" i="1" u="sng" dirty="0">
                <a:solidFill>
                  <a:srgbClr val="FF0000"/>
                </a:solidFill>
                <a:latin typeface="Times New Roman" panose="02020603050405020304" pitchFamily="18" charset="0"/>
                <a:cs typeface="Times New Roman" panose="02020603050405020304" pitchFamily="18" charset="0"/>
              </a:rPr>
              <a:t>құн (қалдық) </a:t>
            </a:r>
            <a:r>
              <a:rPr lang="kk-KZ" dirty="0">
                <a:solidFill>
                  <a:schemeClr val="tx1"/>
                </a:solidFill>
                <a:latin typeface="Times New Roman" panose="02020603050405020304" pitchFamily="18" charset="0"/>
                <a:cs typeface="Times New Roman" panose="02020603050405020304" pitchFamily="18" charset="0"/>
              </a:rPr>
              <a:t>- баланстық құн-барлық жинақталған амортизация мен құнсызданудан болған жинақталған шығындардың сомасы шегерілгеннен кейін актив бухгалтерлік баланста танылатын сома;</a:t>
            </a:r>
            <a:endParaRPr lang="ru-RU" dirty="0">
              <a:solidFill>
                <a:schemeClr val="tx1"/>
              </a:solidFill>
              <a:latin typeface="Times New Roman" panose="02020603050405020304" pitchFamily="18" charset="0"/>
              <a:cs typeface="Times New Roman" panose="02020603050405020304" pitchFamily="18" charset="0"/>
            </a:endParaRPr>
          </a:p>
          <a:p>
            <a:pPr marL="0" indent="0">
              <a:buNone/>
            </a:pPr>
            <a:r>
              <a:rPr lang="kk-KZ" dirty="0">
                <a:solidFill>
                  <a:schemeClr val="tx1"/>
                </a:solidFill>
                <a:latin typeface="Times New Roman" panose="02020603050405020304" pitchFamily="18" charset="0"/>
                <a:cs typeface="Times New Roman" panose="02020603050405020304" pitchFamily="18" charset="0"/>
              </a:rPr>
              <a:t>4) </a:t>
            </a:r>
            <a:r>
              <a:rPr lang="kk-KZ" b="1" i="1" u="sng" dirty="0" smtClean="0">
                <a:solidFill>
                  <a:srgbClr val="FF0000"/>
                </a:solidFill>
                <a:latin typeface="Times New Roman" panose="02020603050405020304" pitchFamily="18" charset="0"/>
                <a:cs typeface="Times New Roman" panose="02020603050405020304" pitchFamily="18" charset="0"/>
              </a:rPr>
              <a:t>Бастапқы </a:t>
            </a:r>
            <a:r>
              <a:rPr lang="kk-KZ" b="1" i="1" u="sng" dirty="0">
                <a:solidFill>
                  <a:srgbClr val="FF0000"/>
                </a:solidFill>
                <a:latin typeface="Times New Roman" panose="02020603050405020304" pitchFamily="18" charset="0"/>
                <a:cs typeface="Times New Roman" panose="02020603050405020304" pitchFamily="18" charset="0"/>
              </a:rPr>
              <a:t>құн</a:t>
            </a:r>
            <a:r>
              <a:rPr lang="kk-KZ" dirty="0">
                <a:solidFill>
                  <a:schemeClr val="tx1"/>
                </a:solidFill>
                <a:latin typeface="Times New Roman" panose="02020603050405020304" pitchFamily="18" charset="0"/>
                <a:cs typeface="Times New Roman" panose="02020603050405020304" pitchFamily="18" charset="0"/>
              </a:rPr>
              <a:t> - төленген өтелмейтін салықтар мен алымдарды, сондай-ақ жеткізу, монтаждау, орнату, пайдалануға беру жөніндегі шығындарды және кез келген басқа шығыстарды қоса алғанда, негізгі құралдарды тұрғызу немесе сатып алу бойынша нақты жүргізілген шығындардың құны немесе, егер бұл қолданылатын болса, халықаралық қаржылық есептілік стандарттарының талаптарына сәйкес оны бастапқы тану кезінде осы активке жатқызылған сомасы.</a:t>
            </a:r>
            <a:endParaRPr lang="ru-RU" dirty="0">
              <a:solidFill>
                <a:schemeClr val="tx1"/>
              </a:solidFill>
              <a:latin typeface="Times New Roman" panose="02020603050405020304" pitchFamily="18" charset="0"/>
              <a:cs typeface="Times New Roman" panose="02020603050405020304" pitchFamily="18" charset="0"/>
            </a:endParaRPr>
          </a:p>
          <a:p>
            <a:endParaRPr lang="ru-RU" dirty="0">
              <a:latin typeface="Times New Roman" panose="02020603050405020304" pitchFamily="18" charset="0"/>
              <a:cs typeface="Times New Roman" panose="02020603050405020304" pitchFamily="18" charset="0"/>
            </a:endParaRPr>
          </a:p>
        </p:txBody>
      </p:sp>
      <p:sp>
        <p:nvSpPr>
          <p:cNvPr id="3" name="Заголовок 2"/>
          <p:cNvSpPr>
            <a:spLocks noGrp="1"/>
          </p:cNvSpPr>
          <p:nvPr>
            <p:ph type="title"/>
          </p:nvPr>
        </p:nvSpPr>
        <p:spPr/>
        <p:txBody>
          <a:bodyPr>
            <a:normAutofit/>
          </a:bodyPr>
          <a:lstStyle/>
          <a:p>
            <a:r>
              <a:rPr lang="kk-KZ" sz="2400" dirty="0">
                <a:solidFill>
                  <a:schemeClr val="tx1"/>
                </a:solidFill>
                <a:latin typeface="Times New Roman" panose="02020603050405020304" pitchFamily="18" charset="0"/>
                <a:cs typeface="Times New Roman" panose="02020603050405020304" pitchFamily="18" charset="0"/>
              </a:rPr>
              <a:t>Нарықтық құнның аралық есептеулерінде, сондай-ақ қаржылық есептілікте:</a:t>
            </a:r>
            <a:r>
              <a:rPr lang="ru-RU" sz="2400" dirty="0">
                <a:solidFill>
                  <a:schemeClr val="tx1"/>
                </a:solidFill>
                <a:latin typeface="Times New Roman" panose="02020603050405020304" pitchFamily="18" charset="0"/>
                <a:cs typeface="Times New Roman" panose="02020603050405020304" pitchFamily="18" charset="0"/>
              </a:rPr>
              <a:t/>
            </a:r>
            <a:br>
              <a:rPr lang="ru-RU" sz="2400" dirty="0">
                <a:solidFill>
                  <a:schemeClr val="tx1"/>
                </a:solidFill>
                <a:latin typeface="Times New Roman" panose="02020603050405020304" pitchFamily="18" charset="0"/>
                <a:cs typeface="Times New Roman" panose="02020603050405020304" pitchFamily="18" charset="0"/>
              </a:rPr>
            </a:br>
            <a:endParaRPr lang="ru-RU" sz="2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315132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872067" y="620688"/>
            <a:ext cx="7408333" cy="5505475"/>
          </a:xfrm>
        </p:spPr>
        <p:txBody>
          <a:bodyPr>
            <a:normAutofit/>
          </a:bodyPr>
          <a:lstStyle/>
          <a:p>
            <a:pPr algn="just"/>
            <a:r>
              <a:rPr lang="kk-KZ" sz="2000" b="1" i="1" u="sng" dirty="0">
                <a:latin typeface="Times New Roman" panose="02020603050405020304" pitchFamily="18" charset="0"/>
                <a:cs typeface="Times New Roman" panose="02020603050405020304" pitchFamily="18" charset="0"/>
              </a:rPr>
              <a:t>1-тапсырма</a:t>
            </a:r>
            <a:r>
              <a:rPr lang="kk-KZ" sz="2000" dirty="0">
                <a:latin typeface="Times New Roman" panose="02020603050405020304" pitchFamily="18" charset="0"/>
                <a:cs typeface="Times New Roman" panose="02020603050405020304" pitchFamily="18" charset="0"/>
              </a:rPr>
              <a:t> (активтің бастапқы құнын есептеуге). Кәсіпорын 2013 жылы қазақстандық өндірушіден 4% Сауда жеңілдігін алып, прайслист бойынша құны 1 600 000 теңге сыйымдылығы 19 литр шөлмектерге ауыз суды құюға арналған qgf сериялы құю автоматын сатып алды. Қосылған құн салығы 164 571 теңгені, Автоматты жеткізу шығындары 255 300 теңгені, автоматты орнату шығындары 82 200 теңгені құрады. Тасымалдау кезінде технологиялық желі зақымданып, оны жоюға 33 800 теңге жұмсалды. Жөндеу себебі бойынша желі орнатылғаннан кейін бірден іске қосылмады, содан кейін өнім беруші құюға арналған арнайы ыдысты мерзімінде жеткізбегендіктен, тағы бір ай бойы толық қуатта жұмыс істемеді. Осы кезеңде кәсіпорын технологиялық желіні пайдалану бойынша шығындарды (техникалық қызмет көрсетуге, электр энергиясына шығындар) 42 450 теңге мөлшерінде төледі. Бастапқы құнды есептеу үшін негіз-16 "Негізгі құралдар" ҚЕХС.</a:t>
            </a:r>
            <a:endParaRPr lang="ru-RU" sz="2000" dirty="0"/>
          </a:p>
        </p:txBody>
      </p:sp>
      <p:sp>
        <p:nvSpPr>
          <p:cNvPr id="3" name="Заголовок 2"/>
          <p:cNvSpPr>
            <a:spLocks noGrp="1"/>
          </p:cNvSpPr>
          <p:nvPr>
            <p:ph type="title"/>
          </p:nvPr>
        </p:nvSpPr>
        <p:spPr/>
        <p:txBody>
          <a:bodyPr>
            <a:normAutofit/>
          </a:bodyPr>
          <a:lstStyle/>
          <a:p>
            <a:r>
              <a:rPr lang="ru-RU" sz="1600" dirty="0">
                <a:latin typeface="Times New Roman" panose="02020603050405020304" pitchFamily="18" charset="0"/>
                <a:cs typeface="Times New Roman" panose="02020603050405020304" pitchFamily="18" charset="0"/>
              </a:rPr>
              <a:t/>
            </a:r>
            <a:br>
              <a:rPr lang="ru-RU" sz="1600" dirty="0">
                <a:latin typeface="Times New Roman" panose="02020603050405020304" pitchFamily="18" charset="0"/>
                <a:cs typeface="Times New Roman" panose="02020603050405020304" pitchFamily="18" charset="0"/>
              </a:rPr>
            </a:br>
            <a:endParaRPr lang="ru-RU"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546285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4294967295"/>
          </p:nvPr>
        </p:nvSpPr>
        <p:spPr>
          <a:xfrm>
            <a:off x="611560" y="1125538"/>
            <a:ext cx="8532440" cy="5000625"/>
          </a:xfrm>
        </p:spPr>
        <p:txBody>
          <a:bodyPr>
            <a:normAutofit/>
          </a:bodyPr>
          <a:lstStyle/>
          <a:p>
            <a:pPr marL="0" indent="0">
              <a:buNone/>
            </a:pPr>
            <a:r>
              <a:rPr lang="kk-KZ" dirty="0">
                <a:solidFill>
                  <a:srgbClr val="FF0000"/>
                </a:solidFill>
                <a:latin typeface="Times New Roman" panose="02020603050405020304" pitchFamily="18" charset="0"/>
                <a:cs typeface="Times New Roman" panose="02020603050405020304" pitchFamily="18" charset="0"/>
              </a:rPr>
              <a:t>пікір:</a:t>
            </a:r>
            <a:r>
              <a:rPr lang="kk-KZ" dirty="0">
                <a:latin typeface="Times New Roman" panose="02020603050405020304" pitchFamily="18" charset="0"/>
                <a:cs typeface="Times New Roman" panose="02020603050405020304" pitchFamily="18" charset="0"/>
              </a:rPr>
              <a:t> нақты өзіндік құн-бұл сатып алуға, жеткізуге, монтаждауға және оны жұмыс жағдайына келтіруге тікелей байланысты барлық шығындар:</a:t>
            </a:r>
            <a:endParaRPr lang="ru-RU" dirty="0">
              <a:latin typeface="Times New Roman" panose="02020603050405020304" pitchFamily="18" charset="0"/>
              <a:cs typeface="Times New Roman" panose="02020603050405020304" pitchFamily="18" charset="0"/>
            </a:endParaRPr>
          </a:p>
          <a:p>
            <a:pPr marL="0" indent="0">
              <a:buNone/>
            </a:pPr>
            <a:r>
              <a:rPr lang="kk-KZ" dirty="0">
                <a:latin typeface="Times New Roman" panose="02020603050405020304" pitchFamily="18" charset="0"/>
                <a:cs typeface="Times New Roman" panose="02020603050405020304" pitchFamily="18" charset="0"/>
              </a:rPr>
              <a:t>1) сауда жеңілдіктері мен өтемақыларды шегергендегі импорттық баждарды және сатып алуға қайтарылмайтын салықтарды қоса алғанда, сатып алу бағасы.</a:t>
            </a:r>
            <a:endParaRPr lang="ru-RU" dirty="0">
              <a:latin typeface="Times New Roman" panose="02020603050405020304" pitchFamily="18" charset="0"/>
              <a:cs typeface="Times New Roman" panose="02020603050405020304" pitchFamily="18" charset="0"/>
            </a:endParaRPr>
          </a:p>
          <a:p>
            <a:pPr marL="0" indent="0">
              <a:buNone/>
            </a:pPr>
            <a:r>
              <a:rPr lang="kk-KZ" dirty="0">
                <a:latin typeface="Times New Roman" panose="02020603050405020304" pitchFamily="18" charset="0"/>
                <a:cs typeface="Times New Roman" panose="02020603050405020304" pitchFamily="18" charset="0"/>
              </a:rPr>
              <a:t>2) ҚҚС бастапқы құнға енгізілмейді, өйткені бұл өтелетін салық. ҚҚС-бұл жанама тұтыну салығы, ол тауарлардың барлық түрлерінен алынады және түпкілікті тұтынушының мойнына түседі.</a:t>
            </a: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29419611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4294967295"/>
          </p:nvPr>
        </p:nvSpPr>
        <p:spPr>
          <a:xfrm>
            <a:off x="467544" y="765175"/>
            <a:ext cx="8676456" cy="5360988"/>
          </a:xfrm>
        </p:spPr>
        <p:txBody>
          <a:bodyPr/>
          <a:lstStyle/>
          <a:p>
            <a:pPr marL="0" indent="0">
              <a:buNone/>
            </a:pPr>
            <a:r>
              <a:rPr lang="kk-KZ" dirty="0">
                <a:latin typeface="Times New Roman" panose="02020603050405020304" pitchFamily="18" charset="0"/>
                <a:cs typeface="Times New Roman" panose="02020603050405020304" pitchFamily="18" charset="0"/>
              </a:rPr>
              <a:t>3) активтерді қажетті орынға жеткізуге арналған кез келген тікелей шығындар және оны пайдалану үшін қажетті жағдайға келтіруге арналған шығындар (алаңды дайындауға, жеткізуге, тиеу-түсіру жұмыстарына, орнатуға, монтаждауға, сынамалық іске қосуға арналған шығындар, тауардың сынамалық үлгілерін сатудан түскен таза түсімдерді шегергендегі активтің тиісінше жұмыс істеуі), кәсіби қызметтерге арналған шығындар 4) негізгі құралдар объектісін бөлшектеуге және алып тастауға және өзі орналасқан учаскедегі табиғи ресурстарды қалпына келтіруге арналған шығындарды алдын ала бағалау. Бастапқы құнға енгізілмейді:</a:t>
            </a: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12037155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4294967295"/>
          </p:nvPr>
        </p:nvSpPr>
        <p:spPr>
          <a:xfrm>
            <a:off x="827584" y="981075"/>
            <a:ext cx="8316416" cy="5145088"/>
          </a:xfrm>
        </p:spPr>
        <p:txBody>
          <a:bodyPr>
            <a:normAutofit/>
          </a:bodyPr>
          <a:lstStyle/>
          <a:p>
            <a:pPr marL="0" indent="0">
              <a:buNone/>
            </a:pPr>
            <a:r>
              <a:rPr lang="kk-KZ" dirty="0">
                <a:latin typeface="Times New Roman" panose="02020603050405020304" pitchFamily="18" charset="0"/>
                <a:cs typeface="Times New Roman" panose="02020603050405020304" pitchFamily="18" charset="0"/>
              </a:rPr>
              <a:t>1) объект әлі пайдалануға берілмеген немесе толық жүктемемен жұмыс істемеген кезде келтірілген шығындар;</a:t>
            </a:r>
            <a:endParaRPr lang="ru-RU" dirty="0">
              <a:latin typeface="Times New Roman" panose="02020603050405020304" pitchFamily="18" charset="0"/>
              <a:cs typeface="Times New Roman" panose="02020603050405020304" pitchFamily="18" charset="0"/>
            </a:endParaRPr>
          </a:p>
          <a:p>
            <a:pPr marL="0" indent="0">
              <a:buNone/>
            </a:pPr>
            <a:r>
              <a:rPr lang="kk-KZ" dirty="0">
                <a:latin typeface="Times New Roman" panose="02020603050405020304" pitchFamily="18" charset="0"/>
                <a:cs typeface="Times New Roman" panose="02020603050405020304" pitchFamily="18" charset="0"/>
              </a:rPr>
              <a:t>2) бастапқы операциялық залалдар, мысалы, осы объектінің көмегімен өндірілетін өнімге сұранысты қалыптастыру процесінде келтірілген операциялық залалдар,</a:t>
            </a:r>
            <a:endParaRPr lang="ru-RU" dirty="0">
              <a:latin typeface="Times New Roman" panose="02020603050405020304" pitchFamily="18" charset="0"/>
              <a:cs typeface="Times New Roman" panose="02020603050405020304" pitchFamily="18" charset="0"/>
            </a:endParaRPr>
          </a:p>
          <a:p>
            <a:pPr marL="0" indent="0">
              <a:buNone/>
            </a:pPr>
            <a:r>
              <a:rPr lang="kk-KZ" dirty="0">
                <a:latin typeface="Times New Roman" panose="02020603050405020304" pitchFamily="18" charset="0"/>
                <a:cs typeface="Times New Roman" panose="02020603050405020304" pitchFamily="18" charset="0"/>
              </a:rPr>
              <a:t>3) кәсіпорынның қызметін ішінара немесе толық көшіруге немесе қайта ұйымдастыруға арналған шығындар.</a:t>
            </a: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64619637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30</TotalTime>
  <Words>971</Words>
  <Application>Microsoft Office PowerPoint</Application>
  <PresentationFormat>Экран (4:3)</PresentationFormat>
  <Paragraphs>70</Paragraphs>
  <Slides>14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Волна</vt:lpstr>
      <vt:lpstr>Дәріс 3 </vt:lpstr>
      <vt:lpstr>Қарастырылатын сұрақтар: </vt:lpstr>
      <vt:lpstr>1.Бағалау стандарттары 1) "Қазақстан Республикасындағы бағалау қызметі туралы" 2018 жылғы 10 қаңтардағы Қазақстан Республикасының Заңы 2) "бағалау стандарттарын бекіту туралы" Қазақстан Республикасы Қаржы министрінің 2018 жылғы 5 мамырдағы № 519 бұйрығы. Қазақстан Республикасының Әділет министрлігінде 2018 жылы 31 мамырда № 16971 болып тіркелді. </vt:lpstr>
      <vt:lpstr>Мүлік пен активтер құнының түрлері Құн түрі бағалау объектісімен болжамды әрекетке, яғни бағалау мақсатына байланысты болады. Әрекеттер: </vt:lpstr>
      <vt:lpstr>Құн түрлері </vt:lpstr>
      <vt:lpstr>Бағалаушы анықтайтын нарықтық құн: </vt:lpstr>
      <vt:lpstr>Нарықтық құнның кіші түрлері: </vt:lpstr>
      <vt:lpstr>Нарықтық емес құндар: </vt:lpstr>
      <vt:lpstr>Заңнама негізінде анықталған құн түрлері: </vt:lpstr>
      <vt:lpstr>Нарықтық құнның аралық есептеулерінде, сондай-ақ қаржылық есептілікте: </vt:lpstr>
      <vt:lpstr> </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Дәріс 3</dc:title>
  <dc:creator>Асем Сагидолдина</dc:creator>
  <cp:lastModifiedBy>Асем Сагидолдина</cp:lastModifiedBy>
  <cp:revision>4</cp:revision>
  <dcterms:created xsi:type="dcterms:W3CDTF">2021-11-12T05:30:06Z</dcterms:created>
  <dcterms:modified xsi:type="dcterms:W3CDTF">2021-11-18T06:41:43Z</dcterms:modified>
</cp:coreProperties>
</file>